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5" r:id="rId48"/>
    <p:sldId id="30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306" y="57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7F5B-6558-4350-A8F3-935B0C50346A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99823-F163-4395-8166-459B11B5EB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38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66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47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24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52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703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830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119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385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497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738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04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6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775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110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400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93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929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748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35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584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962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91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4572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492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647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69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693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420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670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686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542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509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87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499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788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368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994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208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99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488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0637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5277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75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715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07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756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06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99823-F163-4395-8166-459B11B5EB8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92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9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09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447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001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301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768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64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349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36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3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49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78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82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71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66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01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4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5100DA-F7CB-4B28-B10E-D2D2FEC8A069}" type="datetimeFigureOut">
              <a:rPr lang="it-IT" smtClean="0"/>
              <a:t>11/09/2022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F467-9B47-4C41-AB27-A3574C3A84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1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8.emf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hyperlink" Target="file:///G:\Libri%20miei\ipertesto.pdf#Giuseppe Pea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844D8397-CC54-4433-9178-1798CE23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266958"/>
            <a:ext cx="2904124" cy="4528457"/>
          </a:xfrm>
        </p:spPr>
        <p:txBody>
          <a:bodyPr anchor="ctr">
            <a:normAutofit/>
          </a:bodyPr>
          <a:lstStyle/>
          <a:p>
            <a:pPr algn="r"/>
            <a:r>
              <a:rPr lang="it-IT"/>
              <a:t>Lezione 1 – Il linguaggio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9BB633-9874-47F3-ABC5-4765CDC9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5" y="1266958"/>
            <a:ext cx="6808362" cy="4528457"/>
          </a:xfrm>
        </p:spPr>
        <p:txBody>
          <a:bodyPr anchor="ctr">
            <a:normAutofit/>
          </a:bodyPr>
          <a:lstStyle/>
          <a:p>
            <a:r>
              <a:rPr lang="it-IT"/>
              <a:t>PRECORSO DI MATEMATICA</a:t>
            </a:r>
          </a:p>
        </p:txBody>
      </p:sp>
    </p:spTree>
    <p:extLst>
      <p:ext uri="{BB962C8B-B14F-4D97-AF65-F5344CB8AC3E}">
        <p14:creationId xmlns:p14="http://schemas.microsoft.com/office/powerpoint/2010/main" val="126489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Prima regola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279256C-0869-46B7-A81A-45BC6B580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1166" y="1559030"/>
            <a:ext cx="7384473" cy="49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1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Prima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74A2367-5841-42E5-B66B-DFC619178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729C56-4224-4248-86D2-122317A11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4" y="1407845"/>
            <a:ext cx="7435516" cy="52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3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Prima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74A2367-5841-42E5-B66B-DFC619178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8D5FFF-A962-47E0-87D0-23B691A4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51" y="1853248"/>
            <a:ext cx="6677157" cy="2041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E1D9802-8F96-4146-A348-7A2487605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17"/>
          <a:stretch/>
        </p:blipFill>
        <p:spPr>
          <a:xfrm>
            <a:off x="2704551" y="3746207"/>
            <a:ext cx="6677156" cy="25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1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05FCB-29E8-4001-8504-C4FA12F0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/>
              <a:t>Cosa significa il segno uguale = in…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0C9A8-C3DA-4CE5-B526-9DA37C81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it-IT" i="1"/>
              <a:t>e</a:t>
            </a:r>
            <a:r>
              <a:rPr lang="it-IT"/>
              <a:t> = lim(1+1/</a:t>
            </a:r>
            <a:r>
              <a:rPr lang="it-IT" i="1"/>
              <a:t>m</a:t>
            </a:r>
            <a:r>
              <a:rPr lang="it-IT"/>
              <a:t>)</a:t>
            </a:r>
            <a:r>
              <a:rPr lang="it-IT" i="1" baseline="30000"/>
              <a:t>m</a:t>
            </a:r>
            <a:r>
              <a:rPr lang="it-IT" baseline="30000"/>
              <a:t>  </a:t>
            </a:r>
            <a:r>
              <a:rPr lang="it-IT"/>
              <a:t> per </a:t>
            </a:r>
            <a:r>
              <a:rPr lang="it-IT" i="1"/>
              <a:t>m</a:t>
            </a:r>
            <a:r>
              <a:rPr lang="it-IT"/>
              <a:t> infinito</a:t>
            </a:r>
          </a:p>
          <a:p>
            <a:r>
              <a:rPr lang="it-IT"/>
              <a:t>punto = ciò che non ha parti</a:t>
            </a:r>
          </a:p>
          <a:p>
            <a:r>
              <a:rPr lang="it-IT"/>
              <a:t>due numeri sono primi fra loro = non hanno nessun divisore comune, oltre l’unità</a:t>
            </a:r>
          </a:p>
          <a:p>
            <a:endParaRPr lang="it-IT"/>
          </a:p>
          <a:p>
            <a:pPr marL="0" indent="0">
              <a:buNone/>
            </a:pPr>
            <a:endParaRPr lang="it-IT"/>
          </a:p>
          <a:p>
            <a:endParaRPr lang="it-IT" dirty="0"/>
          </a:p>
        </p:txBody>
      </p:sp>
      <p:sp>
        <p:nvSpPr>
          <p:cNvPr id="3078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Rectangle 74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0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076" name="Picture 4" descr="PEARL RIVER TOWER il primo edificio a ENERGIA ZERO –  educazionetecnica.dantect.it">
            <a:extLst>
              <a:ext uri="{FF2B5EF4-FFF2-40B4-BE49-F238E27FC236}">
                <a16:creationId xmlns:a16="http://schemas.microsoft.com/office/drawing/2014/main" id="{59F2E114-5F3F-4F62-8EC0-C37D1C44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871" y="1721993"/>
            <a:ext cx="3414010" cy="3414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6051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7ECD2-B60F-4F96-A7CB-04FB5C0A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Parole chiave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9FC41-B91D-4D32-BE83-884AF6E0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27" y="3533713"/>
            <a:ext cx="4940145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Uguaglianza tra insiemi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Equivalenza tra proposizioni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12B4A6-7967-4399-A60F-2B8DE24D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3514975"/>
            <a:ext cx="1057275" cy="54292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F85CFA-5932-48E8-8F78-C2B3D156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4057900"/>
            <a:ext cx="10572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6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G. Peano (1911) - Seconda regola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8C6E02A-E573-4EA7-825B-164BEA16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Voltarsi” | L'AlTrO (lato)">
            <a:extLst>
              <a:ext uri="{FF2B5EF4-FFF2-40B4-BE49-F238E27FC236}">
                <a16:creationId xmlns:a16="http://schemas.microsoft.com/office/drawing/2014/main" id="{65E264E0-F16D-42B6-A4A2-54B4919C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288" y="653707"/>
            <a:ext cx="2550373" cy="34817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 31">
            <a:extLst>
              <a:ext uri="{FF2B5EF4-FFF2-40B4-BE49-F238E27FC236}">
                <a16:creationId xmlns:a16="http://schemas.microsoft.com/office/drawing/2014/main" id="{8D72B389-883E-4868-9712-4C914A30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C9D33B23-71E5-4AAE-B6A9-D59227014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100" name="Picture 4" descr="20 Creative DIY Plant Labels &amp; Markers - The Micro Gardener">
            <a:extLst>
              <a:ext uri="{FF2B5EF4-FFF2-40B4-BE49-F238E27FC236}">
                <a16:creationId xmlns:a16="http://schemas.microsoft.com/office/drawing/2014/main" id="{13B115DD-33E5-4990-A7DC-68B69B4E8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091" y="647698"/>
            <a:ext cx="2737882" cy="34877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EA5E5B-2D7E-4251-8344-31B68F521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854" y="4641706"/>
            <a:ext cx="6270662" cy="3779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814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Terza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7F0BCBF-DBA8-431C-BC21-E899EC01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713596-7AD1-46AA-BD30-62385752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24" y="1373267"/>
            <a:ext cx="5828562" cy="536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4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Terza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7F0BCBF-DBA8-431C-BC21-E899EC01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0A9C08-DC24-4373-8381-0498B185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39" y="2106994"/>
            <a:ext cx="9220853" cy="41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13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05FCB-29E8-4001-8504-C4FA12F0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 fontScale="90000"/>
          </a:bodyPr>
          <a:lstStyle/>
          <a:p>
            <a:r>
              <a:rPr lang="it-IT" dirty="0"/>
              <a:t>Che cosa sono queste operazioni tra «concetti»: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0C9A8-C3DA-4CE5-B526-9DA37C81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it-IT" dirty="0"/>
              <a:t>quadrilatero </a:t>
            </a:r>
            <a:r>
              <a:rPr lang="it-IT" dirty="0">
                <a:sym typeface="Symbol" panose="05050102010706020507" pitchFamily="18" charset="2"/>
              </a:rPr>
              <a:t> equilatero  equiangolo</a:t>
            </a:r>
            <a:endParaRPr lang="it-IT" dirty="0"/>
          </a:p>
          <a:p>
            <a:r>
              <a:rPr lang="it-IT" dirty="0"/>
              <a:t>(numero maggiore di 1)</a:t>
            </a:r>
            <a:r>
              <a:rPr lang="it-IT" dirty="0">
                <a:sym typeface="Symbol" panose="05050102010706020507" pitchFamily="18" charset="2"/>
              </a:rPr>
              <a:t>(numero maggiore di 1)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078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Rectangle 74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0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076" name="Picture 4" descr="PEARL RIVER TOWER il primo edificio a ENERGIA ZERO –  educazionetecnica.dantect.it">
            <a:extLst>
              <a:ext uri="{FF2B5EF4-FFF2-40B4-BE49-F238E27FC236}">
                <a16:creationId xmlns:a16="http://schemas.microsoft.com/office/drawing/2014/main" id="{59F2E114-5F3F-4F62-8EC0-C37D1C44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871" y="1721993"/>
            <a:ext cx="3414010" cy="3414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81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7ECD2-B60F-4F96-A7CB-04FB5C0A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Parole chiave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9FC41-B91D-4D32-BE83-884AF6E0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27" y="3533713"/>
            <a:ext cx="4940145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Intersezione di insiemi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Congiunzione di proposizioni</a:t>
            </a:r>
          </a:p>
          <a:p>
            <a:pPr marL="0" indent="0">
              <a:buNone/>
            </a:pPr>
            <a:endParaRPr lang="it-IT" sz="2400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Quantificatore esistenziale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Negazione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12B4A6-7967-4399-A60F-2B8DE24D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3514975"/>
            <a:ext cx="1057275" cy="54292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F85CFA-5932-48E8-8F78-C2B3D156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4057900"/>
            <a:ext cx="1057275" cy="5429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6A48FE-8983-4987-9C0D-83BA73B3C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608" y="4904331"/>
            <a:ext cx="628829" cy="61420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E2E7880-FA1E-446E-8447-A226D2295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88" y="5518537"/>
            <a:ext cx="636070" cy="6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E0C66-8C3A-4C97-B1DC-32BFF6AC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968" y="1396673"/>
            <a:ext cx="593806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Leggere</a:t>
            </a:r>
            <a:r>
              <a:rPr lang="en-US" sz="5400" dirty="0"/>
              <a:t> e </a:t>
            </a:r>
            <a:r>
              <a:rPr lang="en-US" sz="5400" dirty="0" err="1"/>
              <a:t>scrivere</a:t>
            </a:r>
            <a:r>
              <a:rPr lang="en-US" sz="5400" dirty="0"/>
              <a:t> … la </a:t>
            </a:r>
            <a:r>
              <a:rPr lang="en-US" sz="5400" dirty="0" err="1"/>
              <a:t>matematica</a:t>
            </a:r>
            <a:endParaRPr lang="en-US" sz="5400" dirty="0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8C40D9-0C79-4152-B1A9-1B6FF108D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8627" r="9892" b="14447"/>
          <a:stretch/>
        </p:blipFill>
        <p:spPr>
          <a:xfrm>
            <a:off x="385508" y="365761"/>
            <a:ext cx="5168856" cy="62474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6516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Quarta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7F0BCBF-DBA8-431C-BC21-E899EC01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BD4CADE-DB66-45C3-80D3-00E090C6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271" y="2085855"/>
            <a:ext cx="8077741" cy="41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D9485-CE13-4DE8-BFB6-1BC37E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G. Peano (1911) – Quarta regola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7F0BCBF-DBA8-431C-BC21-E899EC01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B9BBE8-C228-44CC-88D9-27FA9E78A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23" y="1750701"/>
            <a:ext cx="6200222" cy="478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58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505FCB-29E8-4001-8504-C4FA12F0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3325731" cy="1675975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B45C24-14A6-4566-894E-B57FBA830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2" r="24876" b="3"/>
          <a:stretch/>
        </p:blipFill>
        <p:spPr>
          <a:xfrm>
            <a:off x="642177" y="609368"/>
            <a:ext cx="6985690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3076" name="Picture 4" descr="PEARL RIVER TOWER il primo edificio a ENERGIA ZERO –  educazionetecnica.dantect.it">
            <a:extLst>
              <a:ext uri="{FF2B5EF4-FFF2-40B4-BE49-F238E27FC236}">
                <a16:creationId xmlns:a16="http://schemas.microsoft.com/office/drawing/2014/main" id="{59F2E114-5F3F-4F62-8EC0-C37D1C445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r="21922" b="-1"/>
          <a:stretch/>
        </p:blipFill>
        <p:spPr bwMode="auto">
          <a:xfrm>
            <a:off x="7627868" y="609601"/>
            <a:ext cx="3916432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B4BFCD53-7EAD-4FDE-866D-72D8ED60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0C9A8-C3DA-4CE5-B526-9DA37C81E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6" y="2484544"/>
            <a:ext cx="3329666" cy="37638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2071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7ECD2-B60F-4F96-A7CB-04FB5C0A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Parole chiave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9FC41-B91D-4D32-BE83-884AF6E0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27" y="3533713"/>
            <a:ext cx="4940145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Quantificatore esistenziale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Inclusione tra insiemi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Implicazione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Dimostrazione per assurdo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12B4A6-7967-4399-A60F-2B8DE24D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3514975"/>
            <a:ext cx="1057275" cy="54292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F85CFA-5932-48E8-8F78-C2B3D156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4057900"/>
            <a:ext cx="1057275" cy="5429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7620E3-BECB-49D6-95BC-B1CE9639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7" y="4600825"/>
            <a:ext cx="1057275" cy="5429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F0C96A8-4701-473E-86A3-C81BB700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7" y="5083405"/>
            <a:ext cx="10572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3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E01B0E-91BC-451A-AFF2-822B43E2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it-IT" dirty="0"/>
              <a:t>Alla ricerca di </a:t>
            </a:r>
            <a:r>
              <a:rPr lang="it-IT" dirty="0">
                <a:sym typeface="Symbol" panose="05050102010706020507" pitchFamily="18" charset="2"/>
              </a:rPr>
              <a:t> …</a:t>
            </a:r>
            <a:endParaRPr lang="it-IT" dirty="0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A994CE7E-AD98-4045-A15B-9054CF58D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9C1720A-5B1A-4E31-93A0-A8ACD67EE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5F271-EC3D-4C17-8F0A-F4F15F524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7EE64F8-83D9-4313-8480-1226AB5BD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0" y="1510430"/>
            <a:ext cx="5449471" cy="437092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8250EE-4590-407B-B039-E8BDF27FA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948764-1F77-4586-A216-957D1FC87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0" y="3963408"/>
            <a:ext cx="5449471" cy="1327779"/>
          </a:xfrm>
          <a:prstGeom prst="rect">
            <a:avLst/>
          </a:prstGeom>
          <a:effectLst/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DDB686-B0E1-47EC-B7E0-BD2AD2F03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33AC09-F6F1-4623-8DCA-85FBD6F75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87" y="2052918"/>
            <a:ext cx="3448050" cy="3295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F3C67B-5F71-463A-A2F2-A9CB17F5A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090" y="2471936"/>
            <a:ext cx="4161775" cy="11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4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Una definizione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026104-DA98-4EE1-BCB4-2B110F77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000" dirty="0"/>
              <a:t>Chiameremo </a:t>
            </a:r>
            <a:r>
              <a:rPr lang="it-IT" sz="5000" dirty="0">
                <a:sym typeface="Symbol" panose="05050102010706020507" pitchFamily="18" charset="2"/>
              </a:rPr>
              <a:t> il quoziente tra il perimetro e il diametro di un cerchio.</a:t>
            </a:r>
          </a:p>
          <a:p>
            <a:pPr marL="0" indent="0">
              <a:buNone/>
            </a:pPr>
            <a:endParaRPr lang="it-IT" sz="5000" dirty="0">
              <a:sym typeface="Symbol" panose="05050102010706020507" pitchFamily="18" charset="2"/>
            </a:endParaRPr>
          </a:p>
        </p:txBody>
      </p:sp>
      <p:pic>
        <p:nvPicPr>
          <p:cNvPr id="43" name="Segnaposto contenuto 3">
            <a:extLst>
              <a:ext uri="{FF2B5EF4-FFF2-40B4-BE49-F238E27FC236}">
                <a16:creationId xmlns:a16="http://schemas.microsoft.com/office/drawing/2014/main" id="{7B3F6701-CDC6-45E1-9436-7E55213F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75374"/>
            <a:ext cx="5449471" cy="4370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0037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Una definizione 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70909A-F36D-4F39-BE63-BD50CAC6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51" y="3597686"/>
            <a:ext cx="5347232" cy="1424694"/>
          </a:xfrm>
          <a:prstGeom prst="rect">
            <a:avLst/>
          </a:prstGeom>
        </p:spPr>
      </p:pic>
      <p:pic>
        <p:nvPicPr>
          <p:cNvPr id="8194" name="Picture 2" descr="Aouedit GIFs - Get the best gif on GIFER">
            <a:extLst>
              <a:ext uri="{FF2B5EF4-FFF2-40B4-BE49-F238E27FC236}">
                <a16:creationId xmlns:a16="http://schemas.microsoft.com/office/drawing/2014/main" id="{9B85B884-603A-46F9-84DC-50F1C1D016E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969" y="3038445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92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NON una definizione!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70909A-F36D-4F39-BE63-BD50CAC64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51" y="3597686"/>
            <a:ext cx="5347232" cy="142469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DF91FD3-5A9B-416C-A62A-16DDCAED43AC}"/>
              </a:ext>
            </a:extLst>
          </p:cNvPr>
          <p:cNvCxnSpPr>
            <a:cxnSpLocks/>
          </p:cNvCxnSpPr>
          <p:nvPr/>
        </p:nvCxnSpPr>
        <p:spPr>
          <a:xfrm>
            <a:off x="3185652" y="3167954"/>
            <a:ext cx="4583798" cy="25013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6CB30E7-A72B-452A-AE68-86ADF6B2DDDD}"/>
              </a:ext>
            </a:extLst>
          </p:cNvPr>
          <p:cNvCxnSpPr/>
          <p:nvPr/>
        </p:nvCxnSpPr>
        <p:spPr>
          <a:xfrm flipH="1">
            <a:off x="3527814" y="3038445"/>
            <a:ext cx="3911272" cy="27783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9CB71A14-515A-475F-8097-B8619D359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rgbClr val="FF0000"/>
                </a:solidFill>
              </a:rPr>
              <a:t>Non è </a:t>
            </a:r>
            <a:r>
              <a:rPr lang="it-IT" sz="4000" i="1" dirty="0">
                <a:solidFill>
                  <a:srgbClr val="FF0000"/>
                </a:solidFill>
              </a:rPr>
              <a:t>univoca</a:t>
            </a:r>
            <a:r>
              <a:rPr lang="it-IT" sz="40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82419CE-F073-4EC3-BB05-7EABE37A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12" y="3006919"/>
            <a:ext cx="3686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E che cos’è …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561FD9-8193-40B4-9948-8FFB6D2D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118" y="3615315"/>
            <a:ext cx="5449471" cy="1327779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C9D59-3A28-42E0-8213-A213DB989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Question Mark What Sticker by mokkapresti for iOS &amp; Android | GIPHY">
            <a:extLst>
              <a:ext uri="{FF2B5EF4-FFF2-40B4-BE49-F238E27FC236}">
                <a16:creationId xmlns:a16="http://schemas.microsoft.com/office/drawing/2014/main" id="{41277E92-FFF4-45CB-9D9E-C41D8F5FE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985" y="300765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È un teorema: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561FD9-8193-40B4-9948-8FFB6D2D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61" y="4494320"/>
            <a:ext cx="3389790" cy="825932"/>
          </a:xfrm>
          <a:prstGeom prst="rect">
            <a:avLst/>
          </a:prstGeom>
          <a:effectLst/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C9D59-3A28-42E0-8213-A213DB989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5000" dirty="0"/>
              <a:t>Il quoziente tra il perimetro e il diametro </a:t>
            </a:r>
            <a:r>
              <a:rPr lang="it-IT" sz="5000"/>
              <a:t>di un </a:t>
            </a:r>
            <a:r>
              <a:rPr lang="it-IT" sz="5000" dirty="0"/>
              <a:t>cerchio è strettamente compreso fra 3,1415 e 3,1416.</a:t>
            </a:r>
          </a:p>
        </p:txBody>
      </p:sp>
    </p:spTree>
    <p:extLst>
      <p:ext uri="{BB962C8B-B14F-4D97-AF65-F5344CB8AC3E}">
        <p14:creationId xmlns:p14="http://schemas.microsoft.com/office/powerpoint/2010/main" val="2347323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A443A-78A1-4BC0-B0D7-DB0C9370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9252154" cy="1223983"/>
          </a:xfrm>
        </p:spPr>
        <p:txBody>
          <a:bodyPr>
            <a:normAutofit/>
          </a:bodyPr>
          <a:lstStyle/>
          <a:p>
            <a:r>
              <a:rPr lang="it-IT" sz="3900" dirty="0"/>
              <a:t>Il linguaggio della matematica è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55E1CE-2835-4C5A-976D-1EC5FE87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752" y="2052214"/>
            <a:ext cx="4338409" cy="4196185"/>
          </a:xfrm>
        </p:spPr>
        <p:txBody>
          <a:bodyPr>
            <a:normAutofit/>
          </a:bodyPr>
          <a:lstStyle/>
          <a:p>
            <a:r>
              <a:rPr lang="it-IT" dirty="0"/>
              <a:t>mutevole nello spazio e nel tempo</a:t>
            </a:r>
          </a:p>
          <a:p>
            <a:r>
              <a:rPr lang="it-IT" dirty="0"/>
              <a:t>composto di lettere ed altri elementi grafici</a:t>
            </a:r>
          </a:p>
          <a:p>
            <a:r>
              <a:rPr lang="it-IT" dirty="0"/>
              <a:t>non naturale, da decifrare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28" name="Picture 4" descr="Mathematicians Crack Mystery of Babylonian Clay Tablet 'Plimpton 322' |  Archaeology, Mathematics | Sci-News.com">
            <a:extLst>
              <a:ext uri="{FF2B5EF4-FFF2-40B4-BE49-F238E27FC236}">
                <a16:creationId xmlns:a16="http://schemas.microsoft.com/office/drawing/2014/main" id="{332BCEF0-F9D2-CEEA-C89A-6A455E16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3" y="2052214"/>
            <a:ext cx="6080525" cy="406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97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Ovvero: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C9D59-3A28-42E0-8213-A213DB989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500" b="1" dirty="0">
                <a:solidFill>
                  <a:srgbClr val="92D050"/>
                </a:solidFill>
              </a:rPr>
              <a:t>Se</a:t>
            </a:r>
            <a:r>
              <a:rPr lang="it-IT" sz="3500" dirty="0"/>
              <a:t> </a:t>
            </a:r>
          </a:p>
          <a:p>
            <a:pPr marL="0" indent="0">
              <a:buNone/>
            </a:pPr>
            <a:r>
              <a:rPr lang="it-IT" sz="3500" dirty="0">
                <a:sym typeface="Symbol" panose="05050102010706020507" pitchFamily="18" charset="2"/>
              </a:rPr>
              <a:t> è il</a:t>
            </a:r>
            <a:r>
              <a:rPr lang="it-IT" sz="3500" dirty="0"/>
              <a:t> quoziente tra il perimetro e il diametro di un cerchio, </a:t>
            </a:r>
            <a:r>
              <a:rPr lang="it-IT" sz="3500" b="1" dirty="0">
                <a:solidFill>
                  <a:srgbClr val="92D050"/>
                </a:solidFill>
              </a:rPr>
              <a:t>(IPOTESI)</a:t>
            </a:r>
            <a:endParaRPr lang="it-IT" sz="3500" dirty="0"/>
          </a:p>
          <a:p>
            <a:pPr marL="0" indent="0">
              <a:buNone/>
            </a:pPr>
            <a:r>
              <a:rPr lang="it-IT" sz="3500" b="1" dirty="0">
                <a:solidFill>
                  <a:srgbClr val="92D050"/>
                </a:solidFill>
              </a:rPr>
              <a:t>allora</a:t>
            </a:r>
            <a:r>
              <a:rPr lang="it-IT" sz="3500" dirty="0"/>
              <a:t> </a:t>
            </a:r>
          </a:p>
          <a:p>
            <a:pPr marL="0" indent="0">
              <a:buNone/>
            </a:pPr>
            <a:r>
              <a:rPr lang="it-IT" sz="3500" dirty="0">
                <a:sym typeface="Symbol" panose="05050102010706020507" pitchFamily="18" charset="2"/>
              </a:rPr>
              <a:t> </a:t>
            </a:r>
            <a:r>
              <a:rPr lang="it-IT" sz="3500" dirty="0"/>
              <a:t>è strettamente compreso fra 3,1415 e 3,1416. </a:t>
            </a:r>
            <a:r>
              <a:rPr lang="it-IT" sz="3500" b="1" dirty="0">
                <a:solidFill>
                  <a:srgbClr val="92D050"/>
                </a:solidFill>
              </a:rPr>
              <a:t>(TESI)</a:t>
            </a:r>
            <a:endParaRPr lang="it-IT" sz="35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04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Un’altra definizione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026104-DA98-4EE1-BCB4-2B110F77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000" dirty="0"/>
              <a:t>Chiameremo </a:t>
            </a:r>
            <a:r>
              <a:rPr lang="it-IT" sz="5000" i="1" dirty="0"/>
              <a:t>pentaedro</a:t>
            </a:r>
            <a:r>
              <a:rPr lang="it-IT" sz="5000" dirty="0"/>
              <a:t> un poliedro avente cinque facce.</a:t>
            </a:r>
            <a:endParaRPr lang="it-IT" sz="50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it-IT" sz="50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0393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Un altro «teorema»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026104-DA98-4EE1-BCB4-2B110F77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5000" dirty="0"/>
              <a:t>Ogni pentaedro regolare è un poliedro.</a:t>
            </a:r>
            <a:endParaRPr lang="it-IT" sz="50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it-IT" sz="50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964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7B452B-F7B1-45C6-AEC8-0DA4CC0C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Ovvero: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C9D59-3A28-42E0-8213-A213DB989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500" b="1" dirty="0">
                <a:solidFill>
                  <a:srgbClr val="92D050"/>
                </a:solidFill>
              </a:rPr>
              <a:t>Se</a:t>
            </a:r>
            <a:r>
              <a:rPr lang="it-IT" sz="3500" dirty="0"/>
              <a:t> </a:t>
            </a:r>
          </a:p>
          <a:p>
            <a:pPr marL="0" indent="0">
              <a:buNone/>
            </a:pPr>
            <a:r>
              <a:rPr lang="it-IT" sz="3500" i="1" dirty="0">
                <a:sym typeface="Symbol" panose="05050102010706020507" pitchFamily="18" charset="2"/>
              </a:rPr>
              <a:t>P</a:t>
            </a:r>
            <a:r>
              <a:rPr lang="it-IT" sz="3500" dirty="0">
                <a:sym typeface="Symbol" panose="05050102010706020507" pitchFamily="18" charset="2"/>
              </a:rPr>
              <a:t> è un pentaedro regolare</a:t>
            </a:r>
            <a:r>
              <a:rPr lang="it-IT" sz="3500" dirty="0"/>
              <a:t>, </a:t>
            </a:r>
            <a:r>
              <a:rPr lang="it-IT" sz="3500" b="1" dirty="0">
                <a:solidFill>
                  <a:srgbClr val="92D050"/>
                </a:solidFill>
              </a:rPr>
              <a:t>(IPOTESI)</a:t>
            </a:r>
            <a:endParaRPr lang="it-IT" sz="3500" dirty="0"/>
          </a:p>
          <a:p>
            <a:pPr marL="0" indent="0">
              <a:buNone/>
            </a:pPr>
            <a:r>
              <a:rPr lang="it-IT" sz="3500" b="1" dirty="0">
                <a:solidFill>
                  <a:srgbClr val="92D050"/>
                </a:solidFill>
              </a:rPr>
              <a:t>allora</a:t>
            </a:r>
            <a:r>
              <a:rPr lang="it-IT" sz="3500" dirty="0"/>
              <a:t> </a:t>
            </a:r>
          </a:p>
          <a:p>
            <a:pPr marL="0" indent="0">
              <a:buNone/>
            </a:pPr>
            <a:r>
              <a:rPr lang="it-IT" sz="3500" i="1" dirty="0">
                <a:sym typeface="Symbol" panose="05050102010706020507" pitchFamily="18" charset="2"/>
              </a:rPr>
              <a:t>P</a:t>
            </a:r>
            <a:r>
              <a:rPr lang="it-IT" sz="3500" dirty="0">
                <a:sym typeface="Symbol" panose="05050102010706020507" pitchFamily="18" charset="2"/>
              </a:rPr>
              <a:t> </a:t>
            </a:r>
            <a:r>
              <a:rPr lang="it-IT" sz="3500" dirty="0"/>
              <a:t>è un poliedro. </a:t>
            </a:r>
            <a:r>
              <a:rPr lang="it-IT" sz="3500" b="1" dirty="0">
                <a:solidFill>
                  <a:srgbClr val="92D050"/>
                </a:solidFill>
              </a:rPr>
              <a:t>(TESI)</a:t>
            </a:r>
            <a:endParaRPr lang="it-IT" sz="35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68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Osservazioni riassuntive - 1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1C8A0-0883-445C-ACEE-096C776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47" y="1557372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Le due definizioni sono correttamente formulate, e non importa che l’oggetto</a:t>
            </a:r>
          </a:p>
          <a:p>
            <a:r>
              <a:rPr lang="it-IT" dirty="0"/>
              <a:t>nella prima, non sia esattamente calcolabile;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nella seconda, non esista;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>
                <a:latin typeface="Lucida Handwriting" panose="03010101010101010101" pitchFamily="66" charset="0"/>
              </a:rPr>
              <a:t>                       </a:t>
            </a:r>
            <a:endParaRPr lang="it-IT" i="1" dirty="0"/>
          </a:p>
          <a:p>
            <a:endParaRPr lang="it-IT" dirty="0"/>
          </a:p>
        </p:txBody>
      </p:sp>
      <p:pic>
        <p:nvPicPr>
          <p:cNvPr id="12290" name="Picture 2" descr="Pi Day 5K">
            <a:extLst>
              <a:ext uri="{FF2B5EF4-FFF2-40B4-BE49-F238E27FC236}">
                <a16:creationId xmlns:a16="http://schemas.microsoft.com/office/drawing/2014/main" id="{D57EA81D-D716-4ABE-ABDF-ED4834AC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32" y="2799733"/>
            <a:ext cx="1447801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&quot;My name's blurry face and I care 'bout what you think..&quot; //21Pilots- blurry face// * * * (Pinterest)  tøp  21pilots  band  musicband  music  lovemusic  blurryface  blue  blueaesthetic  love  life  mentalhealth  aesthetic  aestheticpost  postsaesthetics  lifeinaesthetic  bluetheme  pinterest  fun  musician  artist  joshdun  tylerjoseph  clique  tøpaestgetic  yellow  turnbacktime  tb  tylerreta  art">
            <a:extLst>
              <a:ext uri="{FF2B5EF4-FFF2-40B4-BE49-F238E27FC236}">
                <a16:creationId xmlns:a16="http://schemas.microsoft.com/office/drawing/2014/main" id="{E6517022-CE8C-4C86-8B2E-EC7C195F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50" y="2799733"/>
            <a:ext cx="1566884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ruppo di ragazzi indifferenza che fa girare le spalle - Foto stock royalty-free di Vista posteriore">
            <a:extLst>
              <a:ext uri="{FF2B5EF4-FFF2-40B4-BE49-F238E27FC236}">
                <a16:creationId xmlns:a16="http://schemas.microsoft.com/office/drawing/2014/main" id="{1E6AFAD3-0B3B-4559-A32A-B71A328F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47" y="4637148"/>
            <a:ext cx="2739267" cy="18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: ovale 3">
            <a:extLst>
              <a:ext uri="{FF2B5EF4-FFF2-40B4-BE49-F238E27FC236}">
                <a16:creationId xmlns:a16="http://schemas.microsoft.com/office/drawing/2014/main" id="{80AEFD2E-BC24-4956-A317-AC0DC6B8CDBE}"/>
              </a:ext>
            </a:extLst>
          </p:cNvPr>
          <p:cNvSpPr/>
          <p:nvPr/>
        </p:nvSpPr>
        <p:spPr>
          <a:xfrm>
            <a:off x="1085481" y="5004753"/>
            <a:ext cx="5055747" cy="1103179"/>
          </a:xfrm>
          <a:prstGeom prst="wedgeEllipseCallout">
            <a:avLst>
              <a:gd name="adj1" fmla="val -36936"/>
              <a:gd name="adj2" fmla="val 85495"/>
            </a:avLst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200" i="1" dirty="0">
                <a:solidFill>
                  <a:srgbClr val="0070C0"/>
                </a:solidFill>
                <a:latin typeface="Lucida Handwriting" panose="03010101010101010101" pitchFamily="66" charset="0"/>
              </a:rPr>
              <a:t>Pen</a:t>
            </a:r>
            <a:r>
              <a:rPr lang="it-IT" sz="2200" dirty="0">
                <a:solidFill>
                  <a:srgbClr val="0070C0"/>
                </a:solidFill>
                <a:latin typeface="Lucida Handwriting" panose="03010101010101010101" pitchFamily="66" charset="0"/>
              </a:rPr>
              <a:t>t</a:t>
            </a:r>
            <a:r>
              <a:rPr lang="it-IT" sz="2200" i="1" dirty="0">
                <a:solidFill>
                  <a:srgbClr val="0070C0"/>
                </a:solidFill>
                <a:latin typeface="Lucida Handwriting" panose="03010101010101010101" pitchFamily="66" charset="0"/>
              </a:rPr>
              <a:t>aedro regolare!</a:t>
            </a:r>
          </a:p>
        </p:txBody>
      </p:sp>
    </p:spTree>
    <p:extLst>
      <p:ext uri="{BB962C8B-B14F-4D97-AF65-F5344CB8AC3E}">
        <p14:creationId xmlns:p14="http://schemas.microsoft.com/office/powerpoint/2010/main" val="2549205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Osservazioni riassuntive - 2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1C8A0-0883-445C-ACEE-096C776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47" y="1557373"/>
            <a:ext cx="8946541" cy="288484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I due teoremi sono entrambi veri. I loro </a:t>
            </a:r>
            <a:r>
              <a:rPr lang="it-IT" b="1" dirty="0">
                <a:solidFill>
                  <a:srgbClr val="92D050"/>
                </a:solidFill>
              </a:rPr>
              <a:t>enunciati </a:t>
            </a:r>
            <a:r>
              <a:rPr lang="it-IT" dirty="0"/>
              <a:t>presentano la seguente struttura (</a:t>
            </a:r>
            <a:r>
              <a:rPr lang="it-IT" dirty="0">
                <a:solidFill>
                  <a:srgbClr val="92D050"/>
                </a:solidFill>
              </a:rPr>
              <a:t>forma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0000" dirty="0"/>
              <a:t> </a:t>
            </a:r>
          </a:p>
          <a:p>
            <a:pPr marL="0" indent="0">
              <a:buNone/>
            </a:pPr>
            <a:endParaRPr lang="it-IT" sz="9700" b="1" i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it-IT" sz="9700" b="1" i="1" dirty="0">
              <a:solidFill>
                <a:srgbClr val="92D05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61C11E3-DF43-49D3-88BA-9655B455EE7C}"/>
              </a:ext>
            </a:extLst>
          </p:cNvPr>
          <p:cNvSpPr/>
          <p:nvPr/>
        </p:nvSpPr>
        <p:spPr>
          <a:xfrm>
            <a:off x="1675418" y="2228671"/>
            <a:ext cx="786973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50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r>
              <a:rPr lang="it-IT" sz="1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Symbol" panose="05050102010706020507" pitchFamily="18" charset="2"/>
              </a:rPr>
              <a:t></a:t>
            </a:r>
            <a:r>
              <a:rPr lang="it-IT" sz="150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Symbol" panose="05050102010706020507" pitchFamily="18" charset="2"/>
              </a:rPr>
              <a:t> Q</a:t>
            </a:r>
            <a:endParaRPr lang="it-IT" sz="15000" b="1" i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F70334A-D4DD-4E25-8724-027DA617CC9B}"/>
              </a:ext>
            </a:extLst>
          </p:cNvPr>
          <p:cNvSpPr/>
          <p:nvPr/>
        </p:nvSpPr>
        <p:spPr>
          <a:xfrm>
            <a:off x="2179806" y="4633562"/>
            <a:ext cx="64509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</a:t>
            </a:r>
            <a:r>
              <a:rPr lang="it-IT" sz="54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 P, allora Q</a:t>
            </a:r>
          </a:p>
        </p:txBody>
      </p:sp>
    </p:spTree>
    <p:extLst>
      <p:ext uri="{BB962C8B-B14F-4D97-AF65-F5344CB8AC3E}">
        <p14:creationId xmlns:p14="http://schemas.microsoft.com/office/powerpoint/2010/main" val="3221575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51" y="454093"/>
            <a:ext cx="9404723" cy="1400530"/>
          </a:xfrm>
        </p:spPr>
        <p:txBody>
          <a:bodyPr/>
          <a:lstStyle/>
          <a:p>
            <a:endParaRPr lang="it-IT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01C8A0-0883-445C-ACEE-096C77622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847" y="1557373"/>
            <a:ext cx="8946541" cy="2884842"/>
          </a:xfrm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0000" dirty="0"/>
              <a:t> </a:t>
            </a:r>
          </a:p>
          <a:p>
            <a:pPr marL="0" indent="0">
              <a:buNone/>
            </a:pPr>
            <a:endParaRPr lang="it-IT" sz="9700" b="1" i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it-IT" sz="9700" b="1" i="1" dirty="0">
              <a:solidFill>
                <a:srgbClr val="92D05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61C11E3-DF43-49D3-88BA-9655B455EE7C}"/>
              </a:ext>
            </a:extLst>
          </p:cNvPr>
          <p:cNvSpPr/>
          <p:nvPr/>
        </p:nvSpPr>
        <p:spPr>
          <a:xfrm>
            <a:off x="1675418" y="2228671"/>
            <a:ext cx="786973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50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</a:t>
            </a:r>
            <a:r>
              <a:rPr lang="it-IT" sz="1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Symbol" panose="05050102010706020507" pitchFamily="18" charset="2"/>
              </a:rPr>
              <a:t></a:t>
            </a:r>
            <a:r>
              <a:rPr lang="it-IT" sz="150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Symbol" panose="05050102010706020507" pitchFamily="18" charset="2"/>
              </a:rPr>
              <a:t> Q</a:t>
            </a:r>
            <a:endParaRPr lang="it-IT" sz="15000" b="1" i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F70334A-D4DD-4E25-8724-027DA617CC9B}"/>
              </a:ext>
            </a:extLst>
          </p:cNvPr>
          <p:cNvSpPr/>
          <p:nvPr/>
        </p:nvSpPr>
        <p:spPr>
          <a:xfrm>
            <a:off x="-1413392" y="4377297"/>
            <a:ext cx="144922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premessa    conclusione </a:t>
            </a:r>
            <a:endParaRPr lang="it-IT" sz="5400" b="1" i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D8DDC4B-2F3F-44F4-A451-E835A9EAF3CC}"/>
              </a:ext>
            </a:extLst>
          </p:cNvPr>
          <p:cNvSpPr/>
          <p:nvPr/>
        </p:nvSpPr>
        <p:spPr>
          <a:xfrm>
            <a:off x="3141502" y="552714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IMPLICAZIONE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562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51" y="454093"/>
            <a:ext cx="9404723" cy="1400530"/>
          </a:xfrm>
        </p:spPr>
        <p:txBody>
          <a:bodyPr/>
          <a:lstStyle/>
          <a:p>
            <a:endParaRPr lang="it-IT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D8DDC4B-2F3F-44F4-A451-E835A9EAF3CC}"/>
              </a:ext>
            </a:extLst>
          </p:cNvPr>
          <p:cNvSpPr/>
          <p:nvPr/>
        </p:nvSpPr>
        <p:spPr>
          <a:xfrm>
            <a:off x="3141502" y="552714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IMPLICAZIONE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891656F-6663-42AA-B566-73EE7D169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i="1" dirty="0">
                <a:solidFill>
                  <a:srgbClr val="92D050"/>
                </a:solidFill>
              </a:rPr>
              <a:t> Se P, allora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Q, se P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P solo se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P è condizione sufficiente per Q</a:t>
            </a:r>
          </a:p>
        </p:txBody>
      </p:sp>
    </p:spTree>
    <p:extLst>
      <p:ext uri="{BB962C8B-B14F-4D97-AF65-F5344CB8AC3E}">
        <p14:creationId xmlns:p14="http://schemas.microsoft.com/office/powerpoint/2010/main" val="824205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98B1BC-5C70-402D-9B35-8A58128D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/>
              <a:t>Il senso è 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B8EBAB-3974-44E0-9DB9-8EDD5F828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500" dirty="0"/>
              <a:t>“</a:t>
            </a:r>
            <a:r>
              <a:rPr lang="en-US" sz="4500" i="1" dirty="0">
                <a:solidFill>
                  <a:srgbClr val="92D050"/>
                </a:solidFill>
              </a:rPr>
              <a:t>P</a:t>
            </a:r>
            <a:r>
              <a:rPr lang="en-US" sz="4500" i="1" dirty="0"/>
              <a:t> non </a:t>
            </a:r>
            <a:r>
              <a:rPr lang="en-US" sz="4500" i="1" dirty="0" err="1"/>
              <a:t>può</a:t>
            </a:r>
            <a:r>
              <a:rPr lang="en-US" sz="4500" i="1" dirty="0"/>
              <a:t> stare senza </a:t>
            </a:r>
            <a:r>
              <a:rPr lang="en-US" sz="4500" i="1" dirty="0">
                <a:solidFill>
                  <a:srgbClr val="92D050"/>
                </a:solidFill>
              </a:rPr>
              <a:t>Q</a:t>
            </a:r>
            <a:r>
              <a:rPr lang="en-US" sz="4500" dirty="0"/>
              <a:t>”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AB3028-D733-497F-B220-5C2FB4305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992" y="1766783"/>
            <a:ext cx="5449889" cy="3324431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9158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51" y="454093"/>
            <a:ext cx="9404723" cy="1400530"/>
          </a:xfrm>
        </p:spPr>
        <p:txBody>
          <a:bodyPr/>
          <a:lstStyle/>
          <a:p>
            <a:endParaRPr lang="it-IT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D8DDC4B-2F3F-44F4-A451-E835A9EAF3CC}"/>
              </a:ext>
            </a:extLst>
          </p:cNvPr>
          <p:cNvSpPr/>
          <p:nvPr/>
        </p:nvSpPr>
        <p:spPr>
          <a:xfrm>
            <a:off x="3141502" y="552714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IMPLICAZIONE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891656F-6663-42AA-B566-73EE7D169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i="1" dirty="0">
                <a:solidFill>
                  <a:srgbClr val="92D050"/>
                </a:solidFill>
              </a:rPr>
              <a:t> Se P, allora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Q, se P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P solo se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P è condizione sufficiente per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</a:t>
            </a:r>
            <a:r>
              <a:rPr lang="it-IT" sz="4000" i="1" u="sng" dirty="0">
                <a:solidFill>
                  <a:srgbClr val="92D050"/>
                </a:solidFill>
              </a:rPr>
              <a:t>Q è condizione necessaria per P</a:t>
            </a:r>
          </a:p>
        </p:txBody>
      </p:sp>
    </p:spTree>
    <p:extLst>
      <p:ext uri="{BB962C8B-B14F-4D97-AF65-F5344CB8AC3E}">
        <p14:creationId xmlns:p14="http://schemas.microsoft.com/office/powerpoint/2010/main" val="208644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A24F2-6D1F-44DB-9D08-AFFA9C13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it-IT"/>
              <a:t>E quindi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69CF60-9CDC-4954-A3A0-3AE70574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796523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6500" dirty="0"/>
              <a:t>non è universale?</a:t>
            </a:r>
          </a:p>
        </p:txBody>
      </p:sp>
      <p:sp>
        <p:nvSpPr>
          <p:cNvPr id="71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50" name="Picture 2" descr="Beautiful Icon With Crossed Out Planet Earth Stock Vector - Illustration of  line, nature: 139827975">
            <a:extLst>
              <a:ext uri="{FF2B5EF4-FFF2-40B4-BE49-F238E27FC236}">
                <a16:creationId xmlns:a16="http://schemas.microsoft.com/office/drawing/2014/main" id="{CF1F9578-3FFE-4EDA-AEDE-2CB9A2BC4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6378" b="3"/>
          <a:stretch/>
        </p:blipFill>
        <p:spPr bwMode="auto">
          <a:xfrm>
            <a:off x="6401997" y="647698"/>
            <a:ext cx="4833879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34809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51" y="454093"/>
            <a:ext cx="9404723" cy="1400530"/>
          </a:xfrm>
        </p:spPr>
        <p:txBody>
          <a:bodyPr/>
          <a:lstStyle/>
          <a:p>
            <a:endParaRPr lang="it-IT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D8DDC4B-2F3F-44F4-A451-E835A9EAF3CC}"/>
              </a:ext>
            </a:extLst>
          </p:cNvPr>
          <p:cNvSpPr/>
          <p:nvPr/>
        </p:nvSpPr>
        <p:spPr>
          <a:xfrm>
            <a:off x="3141502" y="552714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IMPLICAZIONE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891656F-6663-42AA-B566-73EE7D16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51501" cy="4195481"/>
          </a:xfrm>
        </p:spPr>
        <p:txBody>
          <a:bodyPr>
            <a:normAutofit/>
          </a:bodyPr>
          <a:lstStyle/>
          <a:p>
            <a:r>
              <a:rPr lang="it-IT" sz="4000" i="1" dirty="0">
                <a:solidFill>
                  <a:srgbClr val="92D050"/>
                </a:solidFill>
              </a:rPr>
              <a:t> Date due proposizioni P, Q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costruiamo una nuova proposizione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combinandole con l’operazione</a:t>
            </a:r>
            <a:r>
              <a:rPr lang="it-IT" sz="4000" dirty="0">
                <a:solidFill>
                  <a:srgbClr val="92D050"/>
                </a:solidFill>
                <a:sym typeface="Symbol" panose="05050102010706020507" pitchFamily="18" charset="2"/>
              </a:rPr>
              <a:t></a:t>
            </a:r>
            <a:endParaRPr lang="it-IT" sz="4000" dirty="0">
              <a:solidFill>
                <a:srgbClr val="92D050"/>
              </a:solidFill>
            </a:endParaRPr>
          </a:p>
          <a:p>
            <a:r>
              <a:rPr lang="it-IT" sz="4000" i="1" dirty="0">
                <a:solidFill>
                  <a:srgbClr val="92D050"/>
                </a:solidFill>
              </a:rPr>
              <a:t> un particolare </a:t>
            </a:r>
            <a:r>
              <a:rPr lang="it-IT" sz="4000" dirty="0">
                <a:solidFill>
                  <a:srgbClr val="FFFF00"/>
                </a:solidFill>
              </a:rPr>
              <a:t>connettivo logico</a:t>
            </a:r>
            <a:endParaRPr lang="it-IT" sz="40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4000" i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67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892BA0-373C-40AB-9CA5-E1594D685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751" y="454093"/>
            <a:ext cx="9404723" cy="1400530"/>
          </a:xfrm>
        </p:spPr>
        <p:txBody>
          <a:bodyPr/>
          <a:lstStyle/>
          <a:p>
            <a:endParaRPr lang="it-IT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D8DDC4B-2F3F-44F4-A451-E835A9EAF3CC}"/>
              </a:ext>
            </a:extLst>
          </p:cNvPr>
          <p:cNvSpPr/>
          <p:nvPr/>
        </p:nvSpPr>
        <p:spPr>
          <a:xfrm>
            <a:off x="3141502" y="552714"/>
            <a:ext cx="4937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IMPLICAZIONE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891656F-6663-42AA-B566-73EE7D16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51501" cy="4195481"/>
          </a:xfrm>
        </p:spPr>
        <p:txBody>
          <a:bodyPr>
            <a:normAutofit/>
          </a:bodyPr>
          <a:lstStyle/>
          <a:p>
            <a:r>
              <a:rPr lang="it-IT" sz="4000" i="1" dirty="0">
                <a:solidFill>
                  <a:srgbClr val="92D050"/>
                </a:solidFill>
              </a:rPr>
              <a:t> È un procedimento formale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effettuato su simboli letterali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che rappresentano proposizioni</a:t>
            </a:r>
          </a:p>
          <a:p>
            <a:r>
              <a:rPr lang="it-IT" sz="4000" i="1" dirty="0">
                <a:solidFill>
                  <a:srgbClr val="92D050"/>
                </a:solidFill>
              </a:rPr>
              <a:t> di cui non interessa il contenuto specifico, ma solo il </a:t>
            </a:r>
            <a:r>
              <a:rPr lang="it-IT" sz="4000" dirty="0">
                <a:solidFill>
                  <a:srgbClr val="FFFF00"/>
                </a:solidFill>
              </a:rPr>
              <a:t>valore di verità.</a:t>
            </a:r>
            <a:endParaRPr lang="it-IT" sz="40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4000" i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32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8BCFDB-8057-4F65-B43C-FEE54052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Valori di verità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BD6B12-FBCC-4F6B-92BC-E11B52ECD9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0000" dirty="0"/>
              <a:t>0 </a:t>
            </a:r>
          </a:p>
          <a:p>
            <a:pPr marL="0" indent="0" algn="ctr">
              <a:buNone/>
            </a:pPr>
            <a:r>
              <a:rPr lang="it-IT" sz="10000" dirty="0"/>
              <a:t>falso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F607D3-E8B7-436E-8875-B4176B4AE2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10000" dirty="0"/>
              <a:t>1 </a:t>
            </a:r>
          </a:p>
          <a:p>
            <a:pPr marL="0" indent="0" algn="ctr">
              <a:buNone/>
            </a:pPr>
            <a:r>
              <a:rPr lang="it-IT" sz="10000" dirty="0"/>
              <a:t>vero</a:t>
            </a:r>
          </a:p>
        </p:txBody>
      </p:sp>
    </p:spTree>
    <p:extLst>
      <p:ext uri="{BB962C8B-B14F-4D97-AF65-F5344CB8AC3E}">
        <p14:creationId xmlns:p14="http://schemas.microsoft.com/office/powerpoint/2010/main" val="3555010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B1AEA-0DF6-4C91-94AF-F406F3BFB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i connettivi logici si danno regole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70EE71-FCC4-43F7-9432-E57460854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9580420" cy="4195481"/>
          </a:xfrm>
        </p:spPr>
        <p:txBody>
          <a:bodyPr>
            <a:normAutofit/>
          </a:bodyPr>
          <a:lstStyle/>
          <a:p>
            <a:r>
              <a:rPr lang="it-IT" sz="3000" dirty="0"/>
              <a:t>per l’attribuzione dei valori di verità alla proposizione risultante</a:t>
            </a:r>
          </a:p>
          <a:p>
            <a:r>
              <a:rPr lang="it-IT" sz="3000" dirty="0"/>
              <a:t>sulla base dei valori di verità delle proposizioni di partenza</a:t>
            </a:r>
          </a:p>
          <a:p>
            <a:r>
              <a:rPr lang="it-IT" sz="3000" dirty="0"/>
              <a:t>e tali regole possono essere descritte tramite </a:t>
            </a:r>
            <a:r>
              <a:rPr lang="it-IT" sz="3000" b="1" dirty="0">
                <a:solidFill>
                  <a:srgbClr val="FFFF00"/>
                </a:solidFill>
              </a:rPr>
              <a:t>tavole di verità</a:t>
            </a:r>
            <a:endParaRPr lang="it-IT" sz="3000" dirty="0"/>
          </a:p>
        </p:txBody>
      </p:sp>
    </p:spTree>
    <p:extLst>
      <p:ext uri="{BB962C8B-B14F-4D97-AF65-F5344CB8AC3E}">
        <p14:creationId xmlns:p14="http://schemas.microsoft.com/office/powerpoint/2010/main" val="3808357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2FCB0-7521-4783-9F3A-D1CC06E6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Tavola di verità dell’implicazione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0725A5E5-5861-449C-8FB4-D810312E67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08957"/>
              </p:ext>
            </p:extLst>
          </p:nvPr>
        </p:nvGraphicFramePr>
        <p:xfrm>
          <a:off x="1103313" y="2052637"/>
          <a:ext cx="8947149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383">
                  <a:extLst>
                    <a:ext uri="{9D8B030D-6E8A-4147-A177-3AD203B41FA5}">
                      <a16:colId xmlns:a16="http://schemas.microsoft.com/office/drawing/2014/main" val="3256695755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328424941"/>
                    </a:ext>
                  </a:extLst>
                </a:gridCol>
                <a:gridCol w="2982383">
                  <a:extLst>
                    <a:ext uri="{9D8B030D-6E8A-4147-A177-3AD203B41FA5}">
                      <a16:colId xmlns:a16="http://schemas.microsoft.com/office/drawing/2014/main" val="2343645013"/>
                    </a:ext>
                  </a:extLst>
                </a:gridCol>
              </a:tblGrid>
              <a:tr h="835416">
                <a:tc>
                  <a:txBody>
                    <a:bodyPr/>
                    <a:lstStyle/>
                    <a:p>
                      <a:pPr algn="just"/>
                      <a:r>
                        <a:rPr lang="it-IT" sz="5500" dirty="0"/>
                        <a:t>     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P</a:t>
                      </a:r>
                      <a:r>
                        <a:rPr lang="it-IT" sz="5500" dirty="0">
                          <a:sym typeface="Symbol" panose="05050102010706020507" pitchFamily="18" charset="2"/>
                        </a:rPr>
                        <a:t>Q</a:t>
                      </a:r>
                      <a:endParaRPr lang="it-IT" sz="5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964083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>
                          <a:solidFill>
                            <a:schemeClr val="bg1"/>
                          </a:solidFill>
                        </a:rPr>
                        <a:t>0 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048688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330296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62427"/>
                  </a:ext>
                </a:extLst>
              </a:tr>
              <a:tr h="835416"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55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807649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7B675983-6550-49A9-B6A3-F3B80BF5920E}"/>
              </a:ext>
            </a:extLst>
          </p:cNvPr>
          <p:cNvSpPr/>
          <p:nvPr/>
        </p:nvSpPr>
        <p:spPr>
          <a:xfrm>
            <a:off x="1840599" y="4920062"/>
            <a:ext cx="7256206" cy="790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147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B9A15-10F9-430C-BF5B-63630F2B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di 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62E5F1-A050-42FF-A0D7-9DD184B0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66" y="2052918"/>
            <a:ext cx="10778121" cy="4195481"/>
          </a:xfrm>
        </p:spPr>
        <p:txBody>
          <a:bodyPr/>
          <a:lstStyle/>
          <a:p>
            <a:r>
              <a:rPr lang="it-IT" dirty="0"/>
              <a:t>Se Roma non è la capitale d’Italia, allora 14 è un numero dispari.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/>
              <a:t>Se </a:t>
            </a:r>
            <a:r>
              <a:rPr lang="it-IT" i="1" dirty="0"/>
              <a:t>treno</a:t>
            </a:r>
            <a:r>
              <a:rPr lang="it-IT" dirty="0"/>
              <a:t> è un sostantivo femminile, allora Manzoni scrisse </a:t>
            </a:r>
            <a:r>
              <a:rPr lang="it-IT" i="1" dirty="0"/>
              <a:t>Il cinque maggio.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la balena è un mammifero, allora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casa 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fa rima con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giardino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it-IT" sz="2500" b="1" dirty="0">
                <a:solidFill>
                  <a:srgbClr val="FF0000"/>
                </a:solidFill>
              </a:rPr>
              <a:t>FALSO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l’anno ha dodici mesi, allora l’uranio è un elemento radioattivo.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  <a:endParaRPr lang="it-IT" sz="25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01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B9A15-10F9-430C-BF5B-63630F2B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di 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62E5F1-A050-42FF-A0D7-9DD184B0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66" y="2052918"/>
            <a:ext cx="10778121" cy="4195481"/>
          </a:xfrm>
        </p:spPr>
        <p:txBody>
          <a:bodyPr>
            <a:normAutofit lnSpcReduction="10000"/>
          </a:bodyPr>
          <a:lstStyle/>
          <a:p>
            <a:r>
              <a:rPr lang="it-IT" dirty="0"/>
              <a:t>Se Roma non è la capitale d’Italia, allora 14 è un numero dispari.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/>
              <a:t>Se </a:t>
            </a:r>
            <a:r>
              <a:rPr lang="it-IT" i="1" dirty="0"/>
              <a:t>treno</a:t>
            </a:r>
            <a:r>
              <a:rPr lang="it-IT" dirty="0"/>
              <a:t> è un sostantivo femminile, allora Manzoni scrisse </a:t>
            </a:r>
            <a:r>
              <a:rPr lang="it-IT" i="1" dirty="0"/>
              <a:t>Il cinque maggio.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la balena è un mammifero, allora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casa 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fa rima con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giardino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it-IT" sz="2500" b="1" dirty="0">
                <a:solidFill>
                  <a:srgbClr val="FF0000"/>
                </a:solidFill>
              </a:rPr>
              <a:t>FALSO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l’anno ha dodici mesi, allora l’uranio è un elemento radioattivo.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  <a:endParaRPr lang="it-IT" sz="25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8000" i="1" dirty="0">
                <a:solidFill>
                  <a:srgbClr val="92D050"/>
                </a:solidFill>
                <a:latin typeface="French Script MT" panose="03020402040607040605" pitchFamily="66" charset="0"/>
              </a:rPr>
              <a:t>  </a:t>
            </a:r>
            <a:r>
              <a:rPr lang="it-IT" sz="9000" i="1" dirty="0">
                <a:solidFill>
                  <a:srgbClr val="92D050"/>
                </a:solidFill>
                <a:latin typeface="French Script MT" panose="03020402040607040605" pitchFamily="66" charset="0"/>
              </a:rPr>
              <a:t>Ex falso </a:t>
            </a:r>
            <a:r>
              <a:rPr lang="it-IT" sz="9000" i="1" dirty="0" err="1">
                <a:solidFill>
                  <a:srgbClr val="92D050"/>
                </a:solidFill>
                <a:latin typeface="French Script MT" panose="03020402040607040605" pitchFamily="66" charset="0"/>
              </a:rPr>
              <a:t>quodlibet</a:t>
            </a:r>
            <a:endParaRPr lang="it-IT" sz="9000" i="1" dirty="0">
              <a:solidFill>
                <a:srgbClr val="92D05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ECCC02A-8742-4E8D-9E6D-713E8BAC5E14}"/>
              </a:ext>
            </a:extLst>
          </p:cNvPr>
          <p:cNvSpPr/>
          <p:nvPr/>
        </p:nvSpPr>
        <p:spPr>
          <a:xfrm>
            <a:off x="646111" y="1876788"/>
            <a:ext cx="10185104" cy="112087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047899C-7101-4EAE-B7C2-3EBD41B5110C}"/>
              </a:ext>
            </a:extLst>
          </p:cNvPr>
          <p:cNvSpPr/>
          <p:nvPr/>
        </p:nvSpPr>
        <p:spPr>
          <a:xfrm>
            <a:off x="646111" y="4700745"/>
            <a:ext cx="10185104" cy="112087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000" dirty="0"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6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B9A15-10F9-430C-BF5B-63630F2B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di implicazione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62E5F1-A050-42FF-A0D7-9DD184B0F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66" y="2052918"/>
            <a:ext cx="10778121" cy="4195481"/>
          </a:xfrm>
        </p:spPr>
        <p:txBody>
          <a:bodyPr/>
          <a:lstStyle/>
          <a:p>
            <a:r>
              <a:rPr lang="it-IT" dirty="0"/>
              <a:t>Se Roma non è la capitale d’Italia, allora 14 è un numero dispari.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/>
              <a:t>Se </a:t>
            </a:r>
            <a:r>
              <a:rPr lang="it-IT" i="1" dirty="0"/>
              <a:t>treno</a:t>
            </a:r>
            <a:r>
              <a:rPr lang="it-IT" dirty="0"/>
              <a:t> è un sostantivo femminile, allora Manzoni scrisse </a:t>
            </a:r>
            <a:r>
              <a:rPr lang="it-IT" i="1" dirty="0"/>
              <a:t>Il cinque maggio.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la balena è un mammifero, allora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casa 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fa rima con </a:t>
            </a:r>
            <a:r>
              <a:rPr lang="it-IT" i="1" dirty="0">
                <a:solidFill>
                  <a:schemeClr val="tx1">
                    <a:lumMod val="95000"/>
                  </a:schemeClr>
                </a:solidFill>
              </a:rPr>
              <a:t>giardino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. </a:t>
            </a:r>
            <a:r>
              <a:rPr lang="it-IT" sz="2500" b="1" dirty="0">
                <a:solidFill>
                  <a:srgbClr val="FF0000"/>
                </a:solidFill>
              </a:rPr>
              <a:t>FALSO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Se l’anno ha dodici mesi, allora l’uranio è un elemento radioattivo. </a:t>
            </a:r>
            <a:r>
              <a:rPr lang="it-IT" sz="2500" b="1" dirty="0">
                <a:solidFill>
                  <a:srgbClr val="92D050"/>
                </a:solidFill>
              </a:rPr>
              <a:t>VERO</a:t>
            </a:r>
            <a:endParaRPr lang="it-IT" sz="25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ECCC02A-8742-4E8D-9E6D-713E8BAC5E14}"/>
              </a:ext>
            </a:extLst>
          </p:cNvPr>
          <p:cNvSpPr/>
          <p:nvPr/>
        </p:nvSpPr>
        <p:spPr>
          <a:xfrm>
            <a:off x="706581" y="3041071"/>
            <a:ext cx="9344253" cy="5556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8B475C-B0FD-4E67-B226-293067440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99" y="4199667"/>
            <a:ext cx="2934842" cy="17288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A8A1E2-2DA0-49EF-AD7B-CBE3C613A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025" y="4199667"/>
            <a:ext cx="1033650" cy="15084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7241B95-43EA-4D49-B719-1EE8FAA06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798" y="4199667"/>
            <a:ext cx="1505160" cy="146705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636D299-A1A6-4BDA-B7A5-127DD7074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253" y="4299936"/>
            <a:ext cx="1505160" cy="1488410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FD202B0-651D-409A-A3AE-0416ACE09975}"/>
              </a:ext>
            </a:extLst>
          </p:cNvPr>
          <p:cNvCxnSpPr/>
          <p:nvPr/>
        </p:nvCxnSpPr>
        <p:spPr>
          <a:xfrm>
            <a:off x="7754057" y="4253792"/>
            <a:ext cx="2173753" cy="15806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9DC5112-86F1-4C2A-8C8C-2A873E289CB5}"/>
              </a:ext>
            </a:extLst>
          </p:cNvPr>
          <p:cNvCxnSpPr>
            <a:cxnSpLocks/>
          </p:cNvCxnSpPr>
          <p:nvPr/>
        </p:nvCxnSpPr>
        <p:spPr>
          <a:xfrm flipH="1">
            <a:off x="7675976" y="4253792"/>
            <a:ext cx="1800804" cy="146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4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7ECD2-B60F-4F96-A7CB-04FB5C0A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rgbClr val="FFFFFF"/>
                </a:solidFill>
              </a:rPr>
              <a:t>Parole chiave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59FC41-B91D-4D32-BE83-884AF6E0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527" y="3533713"/>
            <a:ext cx="4940145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Quantificatore esistenziale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Inclusione tra insiemi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Implicazione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92D050"/>
                </a:solidFill>
              </a:rPr>
              <a:t>Dimostrazione per assurdo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12B4A6-7967-4399-A60F-2B8DE24D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3514975"/>
            <a:ext cx="1057275" cy="54292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CF85CFA-5932-48E8-8F78-C2B3D156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8" y="4057900"/>
            <a:ext cx="1057275" cy="5429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57620E3-BECB-49D6-95BC-B1CE96393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7" y="4600825"/>
            <a:ext cx="1057275" cy="5429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F0C96A8-4701-473E-86A3-C81BB700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37" y="5083405"/>
            <a:ext cx="1057275" cy="5429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27F8594-87E1-49AF-BE33-FB9E287A8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439" y="4523059"/>
            <a:ext cx="531074" cy="5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A3070-1F79-4336-BAE3-EB2F2EA6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È universale, in quanto …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3569D5-934F-474D-B008-E04A41FCE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è una combinazione </a:t>
            </a:r>
            <a:r>
              <a:rPr lang="it-IT" sz="2800" dirty="0">
                <a:solidFill>
                  <a:srgbClr val="FFFF00"/>
                </a:solidFill>
              </a:rPr>
              <a:t>strutturata</a:t>
            </a:r>
            <a:r>
              <a:rPr lang="it-IT" sz="2800" dirty="0"/>
              <a:t> di </a:t>
            </a:r>
            <a:r>
              <a:rPr lang="it-IT" sz="2800" dirty="0">
                <a:solidFill>
                  <a:srgbClr val="FFFF00"/>
                </a:solidFill>
              </a:rPr>
              <a:t>segni</a:t>
            </a:r>
            <a:r>
              <a:rPr lang="it-IT" sz="2800" dirty="0"/>
              <a:t> che segue </a:t>
            </a:r>
            <a:r>
              <a:rPr lang="it-IT" sz="2800" dirty="0">
                <a:solidFill>
                  <a:srgbClr val="FFFF00"/>
                </a:solidFill>
              </a:rPr>
              <a:t>regole generali</a:t>
            </a:r>
          </a:p>
        </p:txBody>
      </p:sp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80C20C42-A19D-4C3D-8D02-75CB776E3C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b="430"/>
          <a:stretch>
            <a:fillRect/>
          </a:stretch>
        </p:blipFill>
        <p:spPr>
          <a:xfrm>
            <a:off x="6950075" y="1143000"/>
            <a:ext cx="4611688" cy="4572000"/>
          </a:xfrm>
        </p:spPr>
      </p:pic>
    </p:spTree>
    <p:extLst>
      <p:ext uri="{BB962C8B-B14F-4D97-AF65-F5344CB8AC3E}">
        <p14:creationId xmlns:p14="http://schemas.microsoft.com/office/powerpoint/2010/main" val="29160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48C8B1-9FD0-4F5D-A978-FED56BD5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592398" cy="1400530"/>
          </a:xfrm>
        </p:spPr>
        <p:txBody>
          <a:bodyPr/>
          <a:lstStyle/>
          <a:p>
            <a:r>
              <a:rPr lang="it-IT" dirty="0"/>
              <a:t>In altri termini,</a:t>
            </a:r>
            <a:br>
              <a:rPr lang="it-IT" dirty="0"/>
            </a:br>
            <a:r>
              <a:rPr lang="it-IT" dirty="0"/>
              <a:t>si compone di </a:t>
            </a:r>
            <a:r>
              <a:rPr lang="it-IT" dirty="0">
                <a:solidFill>
                  <a:srgbClr val="FFFF00"/>
                </a:solidFill>
              </a:rPr>
              <a:t>forme</a:t>
            </a:r>
            <a:r>
              <a:rPr lang="it-IT" dirty="0"/>
              <a:t> che si possono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FF8AC1-E2EA-4979-9767-28F7CCEB9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descrivere</a:t>
            </a:r>
          </a:p>
        </p:txBody>
      </p:sp>
      <p:pic>
        <p:nvPicPr>
          <p:cNvPr id="13" name="Segnaposto immagine 12" descr="Immagine che contiene schermo, cibo, uccello&#10;&#10;Descrizione generata automaticamente">
            <a:extLst>
              <a:ext uri="{FF2B5EF4-FFF2-40B4-BE49-F238E27FC236}">
                <a16:creationId xmlns:a16="http://schemas.microsoft.com/office/drawing/2014/main" id="{6952AF66-54DF-4BCF-9A82-BBF803157BD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2" b="24082"/>
          <a:stretch>
            <a:fillRect/>
          </a:stretch>
        </p:blipFill>
        <p:spPr/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935F0C-54E2-4D8F-B3A4-CDDEC4BAD80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37A846A-7360-4EA7-B853-9C0C4E02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imparare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146C52F-926C-4555-AE2B-2BB1AFA63D1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E17423A-DB27-4B5C-A4DA-E8D195253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applicare</a:t>
            </a:r>
          </a:p>
        </p:txBody>
      </p:sp>
      <p:pic>
        <p:nvPicPr>
          <p:cNvPr id="21" name="Segnaposto immagine 20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8108D807-B943-4D31-A1F8-FD40CE18A6D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 b="24012"/>
          <a:stretch>
            <a:fillRect/>
          </a:stretch>
        </p:blipFill>
        <p:spPr/>
      </p:pic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AC5E5D7-C9E6-4E1E-90C5-B412A1BBB399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id="{59A78713-5F0D-4CF7-B5E7-6B940FE43E5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8" b="23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55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5433B1-A676-4B7F-B252-9A7A19A5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967" y="1325880"/>
            <a:ext cx="415833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Le </a:t>
            </a:r>
            <a:r>
              <a:rPr lang="en-US" sz="4600" dirty="0" err="1"/>
              <a:t>forme</a:t>
            </a:r>
            <a:r>
              <a:rPr lang="en-US" sz="4600" dirty="0"/>
              <a:t> </a:t>
            </a:r>
            <a:r>
              <a:rPr lang="en-US" sz="4600" dirty="0" err="1"/>
              <a:t>sono</a:t>
            </a:r>
            <a:r>
              <a:rPr lang="en-US" sz="4600" dirty="0"/>
              <a:t> </a:t>
            </a:r>
            <a:r>
              <a:rPr lang="en-US" sz="4600" dirty="0" err="1">
                <a:solidFill>
                  <a:srgbClr val="FFFF00"/>
                </a:solidFill>
              </a:rPr>
              <a:t>fondamentali</a:t>
            </a:r>
            <a:endParaRPr lang="en-US" sz="4600" dirty="0">
              <a:solidFill>
                <a:srgbClr val="FFFF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Immagine 4" descr="Immagine che contiene disegnando, segnale, orologio&#10;&#10;Descrizione generata automaticamente">
            <a:extLst>
              <a:ext uri="{FF2B5EF4-FFF2-40B4-BE49-F238E27FC236}">
                <a16:creationId xmlns:a16="http://schemas.microsoft.com/office/drawing/2014/main" id="{FF6941F1-F1CA-49AE-BC5F-89E2124F3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895798"/>
            <a:ext cx="5450557" cy="30659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626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09A292-B5BE-40F2-BA4F-6990EBEA0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it-IT" dirty="0"/>
              <a:t>Le forme </a:t>
            </a:r>
          </a:p>
        </p:txBody>
      </p:sp>
      <p:pic>
        <p:nvPicPr>
          <p:cNvPr id="1036" name="Picture 12" descr="Ombre cinesi | Creare Scout">
            <a:extLst>
              <a:ext uri="{FF2B5EF4-FFF2-40B4-BE49-F238E27FC236}">
                <a16:creationId xmlns:a16="http://schemas.microsoft.com/office/drawing/2014/main" id="{3012EC0C-8B6E-4C2A-843D-F087AA9BC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8" b="1"/>
          <a:stretch/>
        </p:blipFill>
        <p:spPr bwMode="auto">
          <a:xfrm>
            <a:off x="3423601" y="4203998"/>
            <a:ext cx="2670808" cy="20443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blo Picasso Bound hands II, 1952 | Pablo picasso paintings, Picasso  drawing, Picasso art">
            <a:extLst>
              <a:ext uri="{FF2B5EF4-FFF2-40B4-BE49-F238E27FC236}">
                <a16:creationId xmlns:a16="http://schemas.microsoft.com/office/drawing/2014/main" id="{821520E8-63D0-4FD5-88BD-7B8F3FE28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" b="-1"/>
          <a:stretch/>
        </p:blipFill>
        <p:spPr bwMode="auto">
          <a:xfrm>
            <a:off x="3423601" y="2052916"/>
            <a:ext cx="2670810" cy="204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no Spazzola Di Scrittura Cinese,Antico Pennello - Buy Spazzola Di  Scrittura Cinese,Corno Pennello Calligrafia Cinese,Antico Pennello Product  on Alibaba.com">
            <a:extLst>
              <a:ext uri="{FF2B5EF4-FFF2-40B4-BE49-F238E27FC236}">
                <a16:creationId xmlns:a16="http://schemas.microsoft.com/office/drawing/2014/main" id="{FA63EB89-B941-4A21-BAC5-74CF2569F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5081"/>
          <a:stretch/>
        </p:blipFill>
        <p:spPr bwMode="auto">
          <a:xfrm>
            <a:off x="646111" y="4203998"/>
            <a:ext cx="2670808" cy="20443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75DBC6E-9660-42D2-91CD-824CD59E5A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" r="12702" b="4"/>
          <a:stretch/>
        </p:blipFill>
        <p:spPr>
          <a:xfrm>
            <a:off x="646109" y="2052916"/>
            <a:ext cx="2670810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3936B3-45F4-4795-B9AC-40968DEE0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283" y="2052918"/>
            <a:ext cx="3287570" cy="4195481"/>
          </a:xfrm>
        </p:spPr>
        <p:txBody>
          <a:bodyPr>
            <a:normAutofit/>
          </a:bodyPr>
          <a:lstStyle/>
          <a:p>
            <a:r>
              <a:rPr lang="it-IT" dirty="0"/>
              <a:t>Creano modelli</a:t>
            </a:r>
          </a:p>
          <a:p>
            <a:r>
              <a:rPr lang="it-IT" dirty="0"/>
              <a:t>Impongono limiti</a:t>
            </a:r>
          </a:p>
          <a:p>
            <a:r>
              <a:rPr lang="it-IT" dirty="0"/>
              <a:t>Propongono scritture</a:t>
            </a:r>
          </a:p>
          <a:p>
            <a:r>
              <a:rPr lang="it-IT" dirty="0"/>
              <a:t>Proiettano idee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9140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DBC4E5-1A9E-4340-BD88-23867948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it-IT" dirty="0"/>
              <a:t>Il testo matematico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Segnaposto contenuto 3">
            <a:hlinkClick r:id="rId4" action="ppaction://hlinkfile"/>
            <a:extLst>
              <a:ext uri="{FF2B5EF4-FFF2-40B4-BE49-F238E27FC236}">
                <a16:creationId xmlns:a16="http://schemas.microsoft.com/office/drawing/2014/main" id="{D8EECCB0-4422-478F-8948-699CB2142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871" y="1360315"/>
            <a:ext cx="3414010" cy="4137367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Euclid's Elements of Geometry, 1594 | galileo">
            <a:extLst>
              <a:ext uri="{FF2B5EF4-FFF2-40B4-BE49-F238E27FC236}">
                <a16:creationId xmlns:a16="http://schemas.microsoft.com/office/drawing/2014/main" id="{A42B0C7F-4C13-4A01-97A4-BE9A0742F7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6481" r="4048" b="8829"/>
          <a:stretch/>
        </p:blipFill>
        <p:spPr bwMode="auto">
          <a:xfrm>
            <a:off x="2011810" y="1503219"/>
            <a:ext cx="2927025" cy="507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552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910</Words>
  <Application>Microsoft Office PowerPoint</Application>
  <PresentationFormat>Widescreen</PresentationFormat>
  <Paragraphs>225</Paragraphs>
  <Slides>48</Slides>
  <Notes>48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6" baseType="lpstr">
      <vt:lpstr>Arial</vt:lpstr>
      <vt:lpstr>Calibri</vt:lpstr>
      <vt:lpstr>Century Gothic</vt:lpstr>
      <vt:lpstr>French Script MT</vt:lpstr>
      <vt:lpstr>Lucida Handwriting</vt:lpstr>
      <vt:lpstr>Symbol</vt:lpstr>
      <vt:lpstr>Wingdings 3</vt:lpstr>
      <vt:lpstr>Ione</vt:lpstr>
      <vt:lpstr>PRECORSO DI MATEMATICA</vt:lpstr>
      <vt:lpstr>Leggere e scrivere … la matematica</vt:lpstr>
      <vt:lpstr>Il linguaggio della matematica è …</vt:lpstr>
      <vt:lpstr>E quindi …</vt:lpstr>
      <vt:lpstr>È universale, in quanto …</vt:lpstr>
      <vt:lpstr>In altri termini, si compone di forme che si possono</vt:lpstr>
      <vt:lpstr>Le forme sono fondamentali</vt:lpstr>
      <vt:lpstr>Le forme </vt:lpstr>
      <vt:lpstr>Il testo matematico</vt:lpstr>
      <vt:lpstr>G. Peano (1911) – Prima regola</vt:lpstr>
      <vt:lpstr>G. Peano (1911) – Prima regola</vt:lpstr>
      <vt:lpstr>G. Peano (1911) – Prima regola</vt:lpstr>
      <vt:lpstr>Cosa significa il segno uguale = in…</vt:lpstr>
      <vt:lpstr>Parole chiave </vt:lpstr>
      <vt:lpstr>G. Peano (1911) - Seconda regola</vt:lpstr>
      <vt:lpstr>G. Peano (1911) – Terza regola</vt:lpstr>
      <vt:lpstr>G. Peano (1911) – Terza regola</vt:lpstr>
      <vt:lpstr>Che cosa sono queste operazioni tra «concetti»:</vt:lpstr>
      <vt:lpstr>Parole chiave </vt:lpstr>
      <vt:lpstr>G. Peano (1911) – Quarta regola</vt:lpstr>
      <vt:lpstr>G. Peano (1911) – Quarta regola</vt:lpstr>
      <vt:lpstr>Presentazione standard di PowerPoint</vt:lpstr>
      <vt:lpstr>Parole chiave </vt:lpstr>
      <vt:lpstr>Alla ricerca di  …</vt:lpstr>
      <vt:lpstr>Una definizione</vt:lpstr>
      <vt:lpstr>Una definizione ?</vt:lpstr>
      <vt:lpstr>NON una definizione!</vt:lpstr>
      <vt:lpstr>E che cos’è …</vt:lpstr>
      <vt:lpstr>È un teorema:</vt:lpstr>
      <vt:lpstr>Ovvero:</vt:lpstr>
      <vt:lpstr>Un’altra definizione</vt:lpstr>
      <vt:lpstr>Un altro «teorema»</vt:lpstr>
      <vt:lpstr>Ovvero:</vt:lpstr>
      <vt:lpstr>Osservazioni riassuntive - 1</vt:lpstr>
      <vt:lpstr>Osservazioni riassuntive - 2</vt:lpstr>
      <vt:lpstr>Presentazione standard di PowerPoint</vt:lpstr>
      <vt:lpstr>Presentazione standard di PowerPoint</vt:lpstr>
      <vt:lpstr>Il senso è …</vt:lpstr>
      <vt:lpstr>Presentazione standard di PowerPoint</vt:lpstr>
      <vt:lpstr>Presentazione standard di PowerPoint</vt:lpstr>
      <vt:lpstr>Presentazione standard di PowerPoint</vt:lpstr>
      <vt:lpstr>Valori di verità</vt:lpstr>
      <vt:lpstr>Per i connettivi logici si danno regole …</vt:lpstr>
      <vt:lpstr>Tavola di verità dell’implicazione</vt:lpstr>
      <vt:lpstr>Esempi di implicazione</vt:lpstr>
      <vt:lpstr>Esempi di implicazione</vt:lpstr>
      <vt:lpstr>Esempi di implicazione</vt:lpstr>
      <vt:lpstr>Parole chiave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PRECORSO DI MATEMATICA</dc:title>
  <dc:creator>Margherita Barile</dc:creator>
  <cp:lastModifiedBy>Margherita Barile</cp:lastModifiedBy>
  <cp:revision>40</cp:revision>
  <cp:lastPrinted>2020-09-13T05:23:38Z</cp:lastPrinted>
  <dcterms:created xsi:type="dcterms:W3CDTF">2020-08-30T15:36:46Z</dcterms:created>
  <dcterms:modified xsi:type="dcterms:W3CDTF">2022-09-11T16:53:54Z</dcterms:modified>
</cp:coreProperties>
</file>