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35"/>
  </p:notesMasterIdLst>
  <p:sldIdLst>
    <p:sldId id="277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8" r:id="rId18"/>
    <p:sldId id="297" r:id="rId19"/>
    <p:sldId id="299" r:id="rId20"/>
    <p:sldId id="300" r:id="rId21"/>
    <p:sldId id="295" r:id="rId22"/>
    <p:sldId id="296" r:id="rId23"/>
    <p:sldId id="302" r:id="rId24"/>
    <p:sldId id="304" r:id="rId25"/>
    <p:sldId id="305" r:id="rId26"/>
    <p:sldId id="307" r:id="rId27"/>
    <p:sldId id="306" r:id="rId28"/>
    <p:sldId id="292" r:id="rId29"/>
    <p:sldId id="308" r:id="rId30"/>
    <p:sldId id="309" r:id="rId31"/>
    <p:sldId id="310" r:id="rId32"/>
    <p:sldId id="311" r:id="rId33"/>
    <p:sldId id="312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8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0T16:57:17.329"/>
    </inkml:context>
    <inkml:brush xml:id="br0">
      <inkml:brushProperty name="width" value="0.35" units="cm"/>
      <inkml:brushProperty name="height" value="2.1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3716 579,'-3'-3,"-4"-1,-8-4,-5-3,-5-6,1-4,2 1,-2 2,4 0,0 3,2 1,3 0,2 2,-1 3,2 0,-7-5,-3-1,-1 0,-1-1,2 1,0 1,1 3,-2-1,-1 3,-2-1,-1 1,1-4,-1-1,0 3,2 3,2 3,1-1,2 1,0 1,-2-3,-2 1,1 1,1 2,0 1,2 0,0 2,-6-3,-2-2,1 2,1-4,2 0,-1 2,-1 0,2 3,2 0,1-2,0 0,2 0,-4-6,0 0,0 1,0 1,2 4,0 1,-5 1,-2 2,0 0,2 0,2 1,2-4,2-1,-6-1,-9-1,-1-1,3 1,2 2,4 2,4-3,2 0,-6 1,0 1,0 1,1 0,3 2,-2 0,0 0,1 0,2 0,1 0,0 1,1-1,-2 0,-2 0,1 0,1 0,0 0,2 0,0 0,0 0,-2 0,-2 0,1 0,1 0,0 0,2 0,0 0,-3 0,-1 0,-2 0,-1 0,2 0,-3 0,2 0,1 0,1 0,3 0,0 0,1 0,-2 0,-5 0,0 0,0 0,2 0,2 0,-5 0,-1 0,2 0,-6 0,1 0,2 0,0 0,1 0,-1 0,2 0,2 0,2 3,3 1,0 4,2-1,-4 0,0-3,0 3,1-1,0-1,2 6,0-1,1 0,3 0,-2 3,-2-2,0-2,0-3,4 1,3 2,2 0,3 2,-2 2,3 5,1 3,-2-2,2-1,-6 0,-1 0,0 0,-3 0,2 1,1-3,1 2,4 2,-1-4,2 0,2 0,1 1,-1 0,-4 1,1 4,0 2,3-1,-6 0,-2-1,-1-2,4 1,2 1,3 2,2-1,2 0,1-2,1 0,-1-1,1-1,-1 4,1 0,-1 0,0 0,0-2,0 0,0-1,0 3,0 0,0 1,0-2,6-4,3-2,-1 0,2-3,2 0,0 3,0 0,-1 0,0-2,-1-1,0-2,3 0,-2 1,4-1,3-2,-1 0,-1-1,0-2,1 1,1 0,0-2,4-1,1-2,1-1,-1-1,-2 0,0 0,-1 0,0-1,2 1,-1 6,-3 3,1-1,-1-2,0-1,1-2,-1-1,8-2,-2 3,3 1,-1 0,2-1,-1-1,-1-1,-1 0,-3-1,-5 4,-1 0,-1 4,4-1,1 0,2-3,-1 0,-3 1,-1 0,-1-1,0-1,1 2,4 1,2-2,0 0,-1-2,0-1,-1 0,-1-1,3 3,0 1,1 1,-2-2,0 2,-2 1,0-1,3-1,1-2,-1-1,-1 0,0-1,-2 6,0 3,3-1,1-2,-1-2,-1 3,-1-1,0-1,-1-2,6 0,2-2,0-1,1 0,2 0,0 0,-3 0,-3-1,-2 1,-2 0,-1 0,3 3,0 1,0 1,-1-2,-1-1,0 0,-1-2,2 1,2-1,-1 0,0-1,-2 1,0 0,-1 0,-1 0,4 0,0 0,0 0,0 0,-2 0,0 0,-1 0,3 0,0 0,1 0,-2 0,-1 0,0 0,-1 0,2 0,2 0,-1 0,0 0,-2 0,0 0,-1 0,3 0,0 0,0 0,0 0,1 0,1-3,3-2,-1-5,-1-2,-2 1,-2 2,-1 4,-2-2,4-2,0 0,0 2,0 2,-2 2,0-3,5 1,2 1,0 0,-3-1,-1 0,-2 0,2-2,0-2,0-1,-2 2,-1 3,-4-3,-1-5,-1 0,1 1,4 3,-2 0,0 1,0 0,1 0,-1 1,1 3,0-2,3 0,2-2,-1-2,0-4,-2-6,0 1,-4 0,-2 4,3 0,-1 1,0-2,-4-1,0 3,-2 0,-3-4,-4-3,-1 0,-2 0,-1 0,0 0,-1 1,1-3,-1-1,1 1,0 0,0 2,0 0,0 1,-4 1,-7 3,-2-2,-2-2,2 0,3 0,3 1,2-1,0 3,-4 2,1-3,1-3,-2 3,2 1,-2 1,-3-1,-6 3,1 0,-1 3,3-1,1 3,3-5,3-2,0 1,1 0,-2 2,1 1,2-2,-1 3,-3 2,0 0,-5 1,1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C5122-3A0A-4FC9-823C-4A652821E0A9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3645-EF64-4BF9-9CD5-C318859E1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9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3645-EF64-4BF9-9CD5-C318859E1B7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53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3645-EF64-4BF9-9CD5-C318859E1B7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19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32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1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844D8397-CC54-4433-9178-1798CE23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Lezione 8 – L’insieme delle parti di un insieme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9BB633-9874-47F3-ABC5-4765CDC9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it-IT"/>
              <a:t>PRECORSO DI MATEMATICA</a:t>
            </a:r>
          </a:p>
        </p:txBody>
      </p:sp>
    </p:spTree>
    <p:extLst>
      <p:ext uri="{BB962C8B-B14F-4D97-AF65-F5344CB8AC3E}">
        <p14:creationId xmlns:p14="http://schemas.microsoft.com/office/powerpoint/2010/main" val="126489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4248-26C2-4149-A6AB-62B3A34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Passando da 3 a 4 elementi …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9928872-B0F4-4440-A177-5A963B6E1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0533"/>
              </p:ext>
            </p:extLst>
          </p:nvPr>
        </p:nvGraphicFramePr>
        <p:xfrm>
          <a:off x="534543" y="2806845"/>
          <a:ext cx="10955494" cy="219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4" imgW="5067000" imgH="1015920" progId="Equation.DSMT4">
                  <p:embed/>
                </p:oleObj>
              </mc:Choice>
              <mc:Fallback>
                <p:oleObj name="Equation" r:id="rId4" imgW="5067000" imgH="101592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9928872-B0F4-4440-A177-5A963B6E1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543" y="2806845"/>
                        <a:ext cx="10955494" cy="219790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4">
                              <a:lumMod val="40000"/>
                              <a:lumOff val="60000"/>
                            </a:schemeClr>
                          </a:gs>
                          <a:gs pos="50000">
                            <a:srgbClr val="ACD433"/>
                          </a:gs>
                          <a:gs pos="100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189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69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4248-26C2-4149-A6AB-62B3A34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ECCO </a:t>
            </a:r>
            <a:r>
              <a:rPr lang="it-IT" b="1" dirty="0" err="1">
                <a:solidFill>
                  <a:schemeClr val="tx1"/>
                </a:solidFill>
              </a:rPr>
              <a:t>PERCH</a:t>
            </a:r>
            <a:r>
              <a:rPr lang="it-IT" b="1" cap="all" dirty="0" err="1">
                <a:solidFill>
                  <a:schemeClr val="tx1"/>
                </a:solidFill>
              </a:rPr>
              <a:t>é</a:t>
            </a:r>
            <a:r>
              <a:rPr lang="it-IT" b="1" cap="all" dirty="0">
                <a:solidFill>
                  <a:schemeClr val="tx1"/>
                </a:solidFill>
              </a:rPr>
              <a:t>!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4357C601-275F-4334-A5B5-9BF54D39B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66959"/>
              </p:ext>
            </p:extLst>
          </p:nvPr>
        </p:nvGraphicFramePr>
        <p:xfrm>
          <a:off x="9277077" y="2159960"/>
          <a:ext cx="2673927" cy="315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27">
                  <a:extLst>
                    <a:ext uri="{9D8B030D-6E8A-4147-A177-3AD203B41FA5}">
                      <a16:colId xmlns:a16="http://schemas.microsoft.com/office/drawing/2014/main" val="120472029"/>
                    </a:ext>
                  </a:extLst>
                </a:gridCol>
              </a:tblGrid>
              <a:tr h="595711">
                <a:tc>
                  <a:txBody>
                    <a:bodyPr/>
                    <a:lstStyle/>
                    <a:p>
                      <a:pPr algn="ctr"/>
                      <a:r>
                        <a:rPr lang="it-IT" sz="3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sz="3000" baseline="300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07576"/>
                  </a:ext>
                </a:extLst>
              </a:tr>
              <a:tr h="561566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sz="3000" b="1" baseline="300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93260"/>
                  </a:ext>
                </a:extLst>
              </a:tr>
              <a:tr h="555620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sz="3000" b="1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28662"/>
                  </a:ext>
                </a:extLst>
              </a:tr>
              <a:tr h="595711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sz="3000" b="1" baseline="30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61952"/>
                  </a:ext>
                </a:extLst>
              </a:tr>
              <a:tr h="842240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sz="3000" b="1" baseline="30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22389"/>
                  </a:ext>
                </a:extLst>
              </a:tr>
            </a:tbl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9928872-B0F4-4440-A177-5A963B6E1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996" y="2159962"/>
          <a:ext cx="9012832" cy="315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4" imgW="4470120" imgH="1562040" progId="Equation.DSMT4">
                  <p:embed/>
                </p:oleObj>
              </mc:Choice>
              <mc:Fallback>
                <p:oleObj name="Equation" r:id="rId4" imgW="4470120" imgH="1562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9928872-B0F4-4440-A177-5A963B6E1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996" y="2159962"/>
                        <a:ext cx="9012832" cy="315084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4">
                              <a:lumMod val="40000"/>
                              <a:lumOff val="60000"/>
                            </a:schemeClr>
                          </a:gs>
                          <a:gs pos="50000">
                            <a:srgbClr val="ACD433"/>
                          </a:gs>
                          <a:gs pos="100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189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11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49BDC-1525-405B-A447-78137047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it-IT" b="1" dirty="0">
                <a:highlight>
                  <a:srgbClr val="ACD433"/>
                </a:highlight>
              </a:rPr>
              <a:t>Bianco e </a:t>
            </a: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ACD433"/>
                </a:highlight>
              </a:rPr>
              <a:t>nero</a:t>
            </a:r>
          </a:p>
        </p:txBody>
      </p:sp>
      <p:pic>
        <p:nvPicPr>
          <p:cNvPr id="10242" name="Picture 2" descr="🥇 Black and white balls wallpaper | (124340)">
            <a:extLst>
              <a:ext uri="{FF2B5EF4-FFF2-40B4-BE49-F238E27FC236}">
                <a16:creationId xmlns:a16="http://schemas.microsoft.com/office/drawing/2014/main" id="{FFF04185-A90C-44B0-9247-8BC7C6D0E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r="29209" b="-1"/>
          <a:stretch/>
        </p:blipFill>
        <p:spPr bwMode="auto">
          <a:xfrm>
            <a:off x="648929" y="1717192"/>
            <a:ext cx="3958763" cy="48662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6B40B3-C1E5-42F2-AC6F-2D2ED22E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386" y="2052214"/>
            <a:ext cx="63693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C0505B-A007-4B82-9AA3-262242A3A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015" y="1717192"/>
            <a:ext cx="5793126" cy="4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7DAB9-E471-44FF-AC07-350962C7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 ne deduce che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4F6AD-BA18-42DB-A3C1-2E1F6DAC2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CA096C-83A2-49E7-9280-8C66921F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3429000"/>
            <a:ext cx="89916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1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7DAB9-E471-44FF-AC07-350962C7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 si intuisce che, 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4F6AD-BA18-42DB-A3C1-2E1F6DAC2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E05BC2-672A-4FFA-8E79-6D435D101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07" y="3522889"/>
            <a:ext cx="89725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it-IT" dirty="0"/>
              <a:t>Se l’insieme </a:t>
            </a:r>
            <a:r>
              <a:rPr lang="it-IT" b="1" i="1" dirty="0">
                <a:solidFill>
                  <a:srgbClr val="FFFF00"/>
                </a:solidFill>
              </a:rPr>
              <a:t>X</a:t>
            </a:r>
            <a:r>
              <a:rPr lang="it-IT" b="1" dirty="0"/>
              <a:t> </a:t>
            </a:r>
            <a:r>
              <a:rPr lang="it-IT" dirty="0"/>
              <a:t>è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b="1" dirty="0">
                <a:solidFill>
                  <a:srgbClr val="FFFF00"/>
                </a:solidFill>
              </a:rPr>
              <a:t>finito</a:t>
            </a:r>
            <a:r>
              <a:rPr lang="it-IT" dirty="0"/>
              <a:t>, ed ha (esattamente)</a:t>
            </a:r>
            <a:r>
              <a:rPr lang="it-IT" i="1" dirty="0"/>
              <a:t> </a:t>
            </a:r>
            <a:r>
              <a:rPr lang="it-IT" b="1" i="1" dirty="0"/>
              <a:t>n </a:t>
            </a:r>
            <a:r>
              <a:rPr lang="it-IT" b="1" dirty="0"/>
              <a:t>elementi</a:t>
            </a:r>
            <a:r>
              <a:rPr lang="it-IT" i="1" dirty="0"/>
              <a:t>, </a:t>
            </a:r>
            <a:r>
              <a:rPr lang="it-IT" dirty="0"/>
              <a:t>allora anche </a:t>
            </a:r>
            <a:r>
              <a:rPr lang="it-IT" b="1" dirty="0">
                <a:solidFill>
                  <a:srgbClr val="FFFF00"/>
                </a:solidFill>
                <a:latin typeface="Script MT Bold" panose="03040602040607080904" pitchFamily="66" charset="0"/>
              </a:rPr>
              <a:t>P</a:t>
            </a:r>
            <a:r>
              <a:rPr lang="it-IT" b="1" dirty="0">
                <a:solidFill>
                  <a:srgbClr val="FFFF00"/>
                </a:solidFill>
              </a:rPr>
              <a:t>(</a:t>
            </a:r>
            <a:r>
              <a:rPr lang="it-IT" b="1" i="1" dirty="0">
                <a:solidFill>
                  <a:srgbClr val="FFFF00"/>
                </a:solidFill>
              </a:rPr>
              <a:t>X</a:t>
            </a:r>
            <a:r>
              <a:rPr lang="it-IT" b="1" dirty="0">
                <a:solidFill>
                  <a:srgbClr val="FFFF00"/>
                </a:solidFill>
              </a:rPr>
              <a:t>) </a:t>
            </a:r>
            <a:r>
              <a:rPr lang="it-IT" dirty="0"/>
              <a:t>è </a:t>
            </a:r>
            <a:r>
              <a:rPr lang="it-IT" b="1" dirty="0">
                <a:solidFill>
                  <a:srgbClr val="FFFF00"/>
                </a:solidFill>
              </a:rPr>
              <a:t>finito</a:t>
            </a:r>
            <a:r>
              <a:rPr lang="it-IT" b="1" dirty="0"/>
              <a:t>, </a:t>
            </a:r>
            <a:r>
              <a:rPr lang="it-IT" dirty="0"/>
              <a:t>ed ha (esattamente) </a:t>
            </a:r>
            <a:r>
              <a:rPr lang="it-IT" b="1" dirty="0">
                <a:solidFill>
                  <a:srgbClr val="FFFF00"/>
                </a:solidFill>
              </a:rPr>
              <a:t>2</a:t>
            </a:r>
            <a:r>
              <a:rPr lang="it-IT" b="1" i="1" baseline="30000" dirty="0">
                <a:solidFill>
                  <a:srgbClr val="FFFF00"/>
                </a:solidFill>
              </a:rPr>
              <a:t>n</a:t>
            </a:r>
            <a:r>
              <a:rPr lang="it-IT" b="1" dirty="0">
                <a:solidFill>
                  <a:srgbClr val="FFFF00"/>
                </a:solidFill>
              </a:rPr>
              <a:t> elementi</a:t>
            </a:r>
            <a:r>
              <a:rPr lang="it-IT" dirty="0">
                <a:solidFill>
                  <a:srgbClr val="FFFF00"/>
                </a:solidFill>
              </a:rPr>
              <a:t>.</a:t>
            </a:r>
          </a:p>
          <a:p>
            <a:r>
              <a:rPr lang="it-IT" dirty="0"/>
              <a:t>Se l’insieme </a:t>
            </a:r>
            <a:r>
              <a:rPr lang="it-IT" b="1" i="1" dirty="0"/>
              <a:t>X</a:t>
            </a:r>
            <a:r>
              <a:rPr lang="it-IT" dirty="0"/>
              <a:t> è </a:t>
            </a:r>
            <a:r>
              <a:rPr lang="it-IT" b="1" dirty="0">
                <a:solidFill>
                  <a:srgbClr val="FFFF00"/>
                </a:solidFill>
              </a:rPr>
              <a:t>infinito</a:t>
            </a:r>
            <a:r>
              <a:rPr lang="it-IT" dirty="0"/>
              <a:t>, anche </a:t>
            </a:r>
            <a:r>
              <a:rPr lang="it-IT" b="1" dirty="0">
                <a:solidFill>
                  <a:srgbClr val="FFFF00"/>
                </a:solidFill>
                <a:latin typeface="Script MT Bold" panose="03040602040607080904" pitchFamily="66" charset="0"/>
              </a:rPr>
              <a:t>P</a:t>
            </a:r>
            <a:r>
              <a:rPr lang="it-IT" b="1" dirty="0">
                <a:solidFill>
                  <a:srgbClr val="FFFF00"/>
                </a:solidFill>
              </a:rPr>
              <a:t>(</a:t>
            </a:r>
            <a:r>
              <a:rPr lang="it-IT" b="1" i="1" dirty="0">
                <a:solidFill>
                  <a:srgbClr val="FFFF00"/>
                </a:solidFill>
              </a:rPr>
              <a:t>X</a:t>
            </a:r>
            <a:r>
              <a:rPr lang="it-IT" b="1" dirty="0">
                <a:solidFill>
                  <a:srgbClr val="FFFF00"/>
                </a:solidFill>
              </a:rPr>
              <a:t>)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è </a:t>
            </a:r>
            <a:r>
              <a:rPr lang="it-IT" b="1" dirty="0">
                <a:solidFill>
                  <a:srgbClr val="FFFF00"/>
                </a:solidFill>
              </a:rPr>
              <a:t>infinito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      Infatti vale la seguente inclusione</a:t>
            </a:r>
          </a:p>
          <a:p>
            <a:pPr marL="0" indent="0">
              <a:buNone/>
            </a:pPr>
            <a:r>
              <a:rPr lang="it-IT" dirty="0"/>
              <a:t>                       {{</a:t>
            </a:r>
            <a:r>
              <a:rPr lang="it-IT" i="1" dirty="0"/>
              <a:t>x</a:t>
            </a:r>
            <a:r>
              <a:rPr lang="it-IT" dirty="0"/>
              <a:t>}| </a:t>
            </a:r>
            <a:r>
              <a:rPr lang="it-IT" i="1" dirty="0" err="1"/>
              <a:t>x</a:t>
            </a:r>
            <a:r>
              <a:rPr lang="it-IT" dirty="0" err="1">
                <a:sym typeface="Symbol" panose="05050102010706020507" pitchFamily="18" charset="2"/>
              </a:rPr>
              <a:t></a:t>
            </a:r>
            <a:r>
              <a:rPr lang="it-IT" i="1" dirty="0" err="1">
                <a:sym typeface="Symbol" panose="05050102010706020507" pitchFamily="18" charset="2"/>
              </a:rPr>
              <a:t>X</a:t>
            </a:r>
            <a:r>
              <a:rPr lang="it-IT" dirty="0">
                <a:sym typeface="Symbol" panose="05050102010706020507" pitchFamily="18" charset="2"/>
              </a:rPr>
              <a:t>}  </a:t>
            </a:r>
            <a:r>
              <a:rPr lang="it-IT" dirty="0">
                <a:latin typeface="Script MT Bold" panose="03040602040607080904" pitchFamily="66" charset="0"/>
              </a:rPr>
              <a:t>P</a:t>
            </a:r>
            <a:r>
              <a:rPr lang="it-IT" dirty="0"/>
              <a:t>(</a:t>
            </a:r>
            <a:r>
              <a:rPr lang="it-IT" i="1" dirty="0"/>
              <a:t>X</a:t>
            </a:r>
            <a:r>
              <a:rPr lang="it-IT" dirty="0"/>
              <a:t>),</a:t>
            </a:r>
          </a:p>
          <a:p>
            <a:pPr marL="0" indent="0">
              <a:buNone/>
            </a:pPr>
            <a:r>
              <a:rPr lang="it-IT" i="1" dirty="0"/>
              <a:t>      </a:t>
            </a:r>
            <a:r>
              <a:rPr lang="it-IT" dirty="0"/>
              <a:t>ove l’insieme a primo membro è infinito, in     quanto è in  corrispondenza biunivoca con </a:t>
            </a:r>
            <a:r>
              <a:rPr lang="it-IT" i="1" dirty="0"/>
              <a:t>X</a:t>
            </a:r>
            <a:r>
              <a:rPr lang="it-IT" dirty="0"/>
              <a:t>.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3A87E3-2E12-4F46-A31A-8FE39F38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752" y="2276769"/>
            <a:ext cx="4452335" cy="3005325"/>
          </a:xfrm>
          <a:prstGeom prst="rect">
            <a:avLst/>
          </a:prstGeom>
          <a:effectLst/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21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>
                <a:solidFill>
                  <a:srgbClr val="FFFF00"/>
                </a:solidFill>
              </a:rPr>
              <a:t>equipotenti</a:t>
            </a:r>
            <a:r>
              <a:rPr lang="it-IT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it-IT" b="1" dirty="0">
              <a:solidFill>
                <a:srgbClr val="FFFF00"/>
              </a:solidFill>
            </a:endParaRPr>
          </a:p>
          <a:p>
            <a:r>
              <a:rPr lang="it-IT" dirty="0"/>
              <a:t>Gli insiemi equipotenti ad un insieme finito </a:t>
            </a:r>
            <a:r>
              <a:rPr lang="it-IT" i="1" dirty="0"/>
              <a:t>X</a:t>
            </a:r>
            <a:r>
              <a:rPr lang="it-IT" dirty="0"/>
              <a:t> avente </a:t>
            </a:r>
            <a:r>
              <a:rPr lang="it-IT" i="1" dirty="0"/>
              <a:t>n </a:t>
            </a:r>
            <a:r>
              <a:rPr lang="it-IT" dirty="0"/>
              <a:t>elementi sono tutti e soli gli insiemi </a:t>
            </a:r>
            <a:r>
              <a:rPr lang="it-IT" i="1" dirty="0"/>
              <a:t>X </a:t>
            </a:r>
            <a:r>
              <a:rPr lang="it-IT" dirty="0"/>
              <a:t>aventi</a:t>
            </a:r>
            <a:r>
              <a:rPr lang="it-IT" i="1" dirty="0"/>
              <a:t> n</a:t>
            </a:r>
            <a:r>
              <a:rPr lang="it-IT" dirty="0"/>
              <a:t> elementi (</a:t>
            </a:r>
            <a:r>
              <a:rPr lang="it-IT" b="1" dirty="0">
                <a:solidFill>
                  <a:srgbClr val="FFFF00"/>
                </a:solidFill>
              </a:rPr>
              <a:t>cardinalità finita </a:t>
            </a:r>
            <a:r>
              <a:rPr lang="it-IT" b="1" i="1" dirty="0">
                <a:solidFill>
                  <a:srgbClr val="FFFF00"/>
                </a:solidFill>
              </a:rPr>
              <a:t>n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If f A--- B is bijective function such that n(A)=10,then n(B)= - Math -  Relations and Functions - 12536957 | Meritnation.com">
            <a:extLst>
              <a:ext uri="{FF2B5EF4-FFF2-40B4-BE49-F238E27FC236}">
                <a16:creationId xmlns:a16="http://schemas.microsoft.com/office/drawing/2014/main" id="{21EA073D-7C82-4A25-922A-5C9EE528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71" y="2216559"/>
            <a:ext cx="3308599" cy="32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6052C5-0235-4BB0-928D-CA0E5ECB538F}"/>
              </a:ext>
            </a:extLst>
          </p:cNvPr>
          <p:cNvSpPr txBox="1"/>
          <p:nvPr/>
        </p:nvSpPr>
        <p:spPr>
          <a:xfrm>
            <a:off x="8240486" y="5731329"/>
            <a:ext cx="3302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chemeClr val="bg1"/>
                </a:solidFill>
              </a:rPr>
              <a:t>   </a:t>
            </a:r>
            <a:r>
              <a:rPr lang="it-IT" sz="2500" b="1" dirty="0">
                <a:solidFill>
                  <a:srgbClr val="FF0000"/>
                </a:solidFill>
              </a:rPr>
              <a:t>Cardinalità finita 4</a:t>
            </a:r>
          </a:p>
        </p:txBody>
      </p:sp>
    </p:spTree>
    <p:extLst>
      <p:ext uri="{BB962C8B-B14F-4D97-AF65-F5344CB8AC3E}">
        <p14:creationId xmlns:p14="http://schemas.microsoft.com/office/powerpoint/2010/main" val="4644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Se esiste una corrispondenza biunivoca dall’insieme </a:t>
            </a:r>
            <a:r>
              <a:rPr lang="it-IT" i="1" dirty="0"/>
              <a:t>X</a:t>
            </a:r>
            <a:r>
              <a:rPr lang="it-IT" dirty="0"/>
              <a:t> all’insieme </a:t>
            </a:r>
            <a:r>
              <a:rPr lang="it-IT" i="1" dirty="0"/>
              <a:t>Y</a:t>
            </a:r>
            <a:r>
              <a:rPr lang="it-IT" dirty="0"/>
              <a:t>, si dice che </a:t>
            </a:r>
            <a:r>
              <a:rPr lang="it-IT" b="1" i="1" dirty="0">
                <a:solidFill>
                  <a:srgbClr val="FFFF00"/>
                </a:solidFill>
              </a:rPr>
              <a:t>X</a:t>
            </a:r>
            <a:r>
              <a:rPr lang="it-IT" b="1" dirty="0">
                <a:solidFill>
                  <a:srgbClr val="FFFF00"/>
                </a:solidFill>
              </a:rPr>
              <a:t> è equipotente a </a:t>
            </a:r>
            <a:r>
              <a:rPr lang="it-IT" b="1" i="1" dirty="0">
                <a:solidFill>
                  <a:srgbClr val="FFFF00"/>
                </a:solidFill>
              </a:rPr>
              <a:t>Y</a:t>
            </a:r>
            <a:r>
              <a:rPr lang="it-IT" dirty="0"/>
              <a:t>. 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FF00"/>
              </a:solidFill>
            </a:endParaRPr>
          </a:p>
          <a:p>
            <a:r>
              <a:rPr lang="it-IT" dirty="0"/>
              <a:t>L’</a:t>
            </a:r>
            <a:r>
              <a:rPr lang="it-IT" dirty="0" err="1"/>
              <a:t>equipotenza</a:t>
            </a:r>
            <a:r>
              <a:rPr lang="it-IT" dirty="0"/>
              <a:t> tra insiemi è una relazione</a:t>
            </a:r>
          </a:p>
          <a:p>
            <a:pPr marL="0" indent="0">
              <a:buNone/>
            </a:pPr>
            <a:r>
              <a:rPr lang="it-IT" dirty="0"/>
              <a:t> - riflessiva</a:t>
            </a:r>
          </a:p>
          <a:p>
            <a:pPr marL="0" indent="0">
              <a:buNone/>
            </a:pPr>
            <a:r>
              <a:rPr lang="it-IT" dirty="0"/>
              <a:t> - simmetrica</a:t>
            </a:r>
          </a:p>
          <a:p>
            <a:pPr marL="0" indent="0">
              <a:buNone/>
            </a:pPr>
            <a:r>
              <a:rPr lang="it-IT" dirty="0"/>
              <a:t> - transitiva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D7F212-F348-4716-A4A9-62936877E5A3}"/>
              </a:ext>
            </a:extLst>
          </p:cNvPr>
          <p:cNvSpPr txBox="1"/>
          <p:nvPr/>
        </p:nvSpPr>
        <p:spPr>
          <a:xfrm>
            <a:off x="7614557" y="4264478"/>
            <a:ext cx="418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Ogni insieme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se stesso.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Se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, allora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X.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Se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, e </a:t>
            </a:r>
            <a:r>
              <a:rPr lang="it-IT" i="1" dirty="0">
                <a:solidFill>
                  <a:schemeClr val="bg1"/>
                </a:solidFill>
              </a:rPr>
              <a:t>Y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Z</a:t>
            </a:r>
            <a:r>
              <a:rPr lang="it-IT" dirty="0">
                <a:solidFill>
                  <a:schemeClr val="bg1"/>
                </a:solidFill>
              </a:rPr>
              <a:t>,  allora </a:t>
            </a:r>
            <a:r>
              <a:rPr lang="it-IT" i="1" dirty="0">
                <a:solidFill>
                  <a:schemeClr val="bg1"/>
                </a:solidFill>
              </a:rPr>
              <a:t>X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Z.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0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Se esiste una corrispondenza biunivoca dall’insieme </a:t>
            </a:r>
            <a:r>
              <a:rPr lang="it-IT" i="1" dirty="0"/>
              <a:t>X</a:t>
            </a:r>
            <a:r>
              <a:rPr lang="it-IT" dirty="0"/>
              <a:t> all’insieme </a:t>
            </a:r>
            <a:r>
              <a:rPr lang="it-IT" i="1" dirty="0"/>
              <a:t>Y</a:t>
            </a:r>
            <a:r>
              <a:rPr lang="it-IT" dirty="0"/>
              <a:t>, si dice che </a:t>
            </a:r>
            <a:r>
              <a:rPr lang="it-IT" b="1" i="1" dirty="0">
                <a:solidFill>
                  <a:srgbClr val="FFFF00"/>
                </a:solidFill>
              </a:rPr>
              <a:t>X</a:t>
            </a:r>
            <a:r>
              <a:rPr lang="it-IT" b="1" dirty="0">
                <a:solidFill>
                  <a:srgbClr val="FFFF00"/>
                </a:solidFill>
              </a:rPr>
              <a:t> è equipotente a </a:t>
            </a:r>
            <a:r>
              <a:rPr lang="it-IT" b="1" i="1" dirty="0">
                <a:solidFill>
                  <a:srgbClr val="FFFF00"/>
                </a:solidFill>
              </a:rPr>
              <a:t>Y</a:t>
            </a:r>
            <a:r>
              <a:rPr lang="it-IT" dirty="0"/>
              <a:t>. 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FF00"/>
              </a:solidFill>
            </a:endParaRPr>
          </a:p>
          <a:p>
            <a:r>
              <a:rPr lang="it-IT" dirty="0"/>
              <a:t>L’</a:t>
            </a:r>
            <a:r>
              <a:rPr lang="it-IT" dirty="0" err="1"/>
              <a:t>equipotenza</a:t>
            </a:r>
            <a:r>
              <a:rPr lang="it-IT" dirty="0"/>
              <a:t> tra insiemi è una relazione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/>
              <a:t>riflessiva</a:t>
            </a:r>
          </a:p>
          <a:p>
            <a:pPr marL="0" indent="0">
              <a:buNone/>
            </a:pPr>
            <a:r>
              <a:rPr lang="it-IT" dirty="0"/>
              <a:t> - simmetrica</a:t>
            </a:r>
          </a:p>
          <a:p>
            <a:pPr marL="0" indent="0">
              <a:buNone/>
            </a:pPr>
            <a:r>
              <a:rPr lang="it-IT" dirty="0"/>
              <a:t> - transitiva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D7F212-F348-4716-A4A9-62936877E5A3}"/>
              </a:ext>
            </a:extLst>
          </p:cNvPr>
          <p:cNvSpPr txBox="1"/>
          <p:nvPr/>
        </p:nvSpPr>
        <p:spPr>
          <a:xfrm>
            <a:off x="7614557" y="4264478"/>
            <a:ext cx="418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>
                <a:solidFill>
                  <a:schemeClr val="bg1"/>
                </a:solidFill>
              </a:rPr>
              <a:t>Ogni insieme </a:t>
            </a:r>
            <a:r>
              <a:rPr lang="it-IT" b="1" i="1" dirty="0">
                <a:solidFill>
                  <a:schemeClr val="bg1"/>
                </a:solidFill>
              </a:rPr>
              <a:t>X </a:t>
            </a:r>
            <a:r>
              <a:rPr lang="it-IT" b="1" dirty="0">
                <a:solidFill>
                  <a:schemeClr val="bg1"/>
                </a:solidFill>
              </a:rPr>
              <a:t> è equipotente a se stesso.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Se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, allora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X.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Se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, e </a:t>
            </a:r>
            <a:r>
              <a:rPr lang="it-IT" i="1" dirty="0">
                <a:solidFill>
                  <a:schemeClr val="bg1"/>
                </a:solidFill>
              </a:rPr>
              <a:t>Y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Z</a:t>
            </a:r>
            <a:r>
              <a:rPr lang="it-IT" dirty="0">
                <a:solidFill>
                  <a:schemeClr val="bg1"/>
                </a:solidFill>
              </a:rPr>
              <a:t>,  allora </a:t>
            </a:r>
            <a:r>
              <a:rPr lang="it-IT" i="1" dirty="0">
                <a:solidFill>
                  <a:schemeClr val="bg1"/>
                </a:solidFill>
              </a:rPr>
              <a:t>X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Z.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41DF18-80A4-489A-834E-42ACF1E1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97" y="1143000"/>
            <a:ext cx="32670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/>
              <a:t>Definizione</a:t>
            </a:r>
            <a:r>
              <a:rPr lang="it-IT"/>
              <a:t>:</a:t>
            </a:r>
          </a:p>
          <a:p>
            <a:pPr marL="0" indent="0">
              <a:buNone/>
            </a:pPr>
            <a:r>
              <a:rPr lang="it-IT"/>
              <a:t>Se esiste una corrispondenza biunivoca dall’insieme </a:t>
            </a:r>
            <a:r>
              <a:rPr lang="it-IT" i="1"/>
              <a:t>X</a:t>
            </a:r>
            <a:r>
              <a:rPr lang="it-IT"/>
              <a:t> all’insieme </a:t>
            </a:r>
            <a:r>
              <a:rPr lang="it-IT" i="1"/>
              <a:t>Y</a:t>
            </a:r>
            <a:r>
              <a:rPr lang="it-IT"/>
              <a:t>, si dice che </a:t>
            </a:r>
            <a:r>
              <a:rPr lang="it-IT" b="1" i="1">
                <a:solidFill>
                  <a:srgbClr val="FFFF00"/>
                </a:solidFill>
              </a:rPr>
              <a:t>X</a:t>
            </a:r>
            <a:r>
              <a:rPr lang="it-IT" b="1">
                <a:solidFill>
                  <a:srgbClr val="FFFF00"/>
                </a:solidFill>
              </a:rPr>
              <a:t> è equipotente a </a:t>
            </a:r>
            <a:r>
              <a:rPr lang="it-IT" b="1" i="1">
                <a:solidFill>
                  <a:srgbClr val="FFFF00"/>
                </a:solidFill>
              </a:rPr>
              <a:t>Y</a:t>
            </a:r>
            <a:r>
              <a:rPr lang="it-IT"/>
              <a:t>. </a:t>
            </a:r>
            <a:endParaRPr lang="it-IT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b="1">
              <a:solidFill>
                <a:srgbClr val="FFFF00"/>
              </a:solidFill>
            </a:endParaRPr>
          </a:p>
          <a:p>
            <a:r>
              <a:rPr lang="it-IT"/>
              <a:t>L’equipotenza tra insiemi è una relazione</a:t>
            </a:r>
          </a:p>
          <a:p>
            <a:pPr marL="0" indent="0">
              <a:buNone/>
            </a:pPr>
            <a:r>
              <a:rPr lang="it-IT"/>
              <a:t> - riflessiva</a:t>
            </a:r>
          </a:p>
          <a:p>
            <a:pPr marL="0" indent="0">
              <a:buNone/>
            </a:pPr>
            <a:r>
              <a:rPr lang="it-IT"/>
              <a:t> - </a:t>
            </a:r>
            <a:r>
              <a:rPr lang="it-IT" b="1"/>
              <a:t>simmetrica</a:t>
            </a:r>
          </a:p>
          <a:p>
            <a:pPr marL="0" indent="0">
              <a:buNone/>
            </a:pPr>
            <a:r>
              <a:rPr lang="it-IT"/>
              <a:t> - transitiva</a:t>
            </a:r>
            <a:endParaRPr lang="it-IT" dirty="0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D7F212-F348-4716-A4A9-62936877E5A3}"/>
              </a:ext>
            </a:extLst>
          </p:cNvPr>
          <p:cNvSpPr txBox="1"/>
          <p:nvPr/>
        </p:nvSpPr>
        <p:spPr>
          <a:xfrm>
            <a:off x="7614557" y="4264478"/>
            <a:ext cx="418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>
                <a:solidFill>
                  <a:schemeClr val="bg1"/>
                </a:solidFill>
              </a:rPr>
              <a:t>Ogni insieme </a:t>
            </a:r>
            <a:r>
              <a:rPr lang="it-IT" i="1">
                <a:solidFill>
                  <a:schemeClr val="bg1"/>
                </a:solidFill>
              </a:rPr>
              <a:t>X </a:t>
            </a:r>
            <a:r>
              <a:rPr lang="it-IT">
                <a:solidFill>
                  <a:schemeClr val="bg1"/>
                </a:solidFill>
              </a:rPr>
              <a:t> è equipotente a se stesso.</a:t>
            </a:r>
          </a:p>
          <a:p>
            <a:pPr marL="285750" indent="-285750">
              <a:buFontTx/>
              <a:buChar char="-"/>
            </a:pPr>
            <a:r>
              <a:rPr lang="it-IT" b="1">
                <a:solidFill>
                  <a:schemeClr val="bg1"/>
                </a:solidFill>
              </a:rPr>
              <a:t>Se </a:t>
            </a:r>
            <a:r>
              <a:rPr lang="it-IT" b="1" i="1">
                <a:solidFill>
                  <a:schemeClr val="bg1"/>
                </a:solidFill>
              </a:rPr>
              <a:t>X </a:t>
            </a:r>
            <a:r>
              <a:rPr lang="it-IT" b="1">
                <a:solidFill>
                  <a:schemeClr val="bg1"/>
                </a:solidFill>
              </a:rPr>
              <a:t> è equipotente a </a:t>
            </a:r>
            <a:r>
              <a:rPr lang="it-IT" b="1" i="1">
                <a:solidFill>
                  <a:schemeClr val="bg1"/>
                </a:solidFill>
              </a:rPr>
              <a:t>Y</a:t>
            </a:r>
            <a:r>
              <a:rPr lang="it-IT" b="1">
                <a:solidFill>
                  <a:schemeClr val="bg1"/>
                </a:solidFill>
              </a:rPr>
              <a:t>, allora </a:t>
            </a:r>
            <a:r>
              <a:rPr lang="it-IT" b="1" i="1">
                <a:solidFill>
                  <a:schemeClr val="bg1"/>
                </a:solidFill>
              </a:rPr>
              <a:t>Y</a:t>
            </a:r>
            <a:r>
              <a:rPr lang="it-IT" b="1">
                <a:solidFill>
                  <a:schemeClr val="bg1"/>
                </a:solidFill>
              </a:rPr>
              <a:t> è equipotente a </a:t>
            </a:r>
            <a:r>
              <a:rPr lang="it-IT" b="1" i="1">
                <a:solidFill>
                  <a:schemeClr val="bg1"/>
                </a:solidFill>
              </a:rPr>
              <a:t>X.</a:t>
            </a:r>
          </a:p>
          <a:p>
            <a:pPr marL="285750" indent="-285750">
              <a:buFontTx/>
              <a:buChar char="-"/>
            </a:pPr>
            <a:r>
              <a:rPr lang="it-IT">
                <a:solidFill>
                  <a:schemeClr val="bg1"/>
                </a:solidFill>
              </a:rPr>
              <a:t>Se </a:t>
            </a:r>
            <a:r>
              <a:rPr lang="it-IT" i="1">
                <a:solidFill>
                  <a:schemeClr val="bg1"/>
                </a:solidFill>
              </a:rPr>
              <a:t>X </a:t>
            </a:r>
            <a:r>
              <a:rPr lang="it-IT">
                <a:solidFill>
                  <a:schemeClr val="bg1"/>
                </a:solidFill>
              </a:rPr>
              <a:t> è equipotente a </a:t>
            </a:r>
            <a:r>
              <a:rPr lang="it-IT" i="1">
                <a:solidFill>
                  <a:schemeClr val="bg1"/>
                </a:solidFill>
              </a:rPr>
              <a:t>Y</a:t>
            </a:r>
            <a:r>
              <a:rPr lang="it-IT">
                <a:solidFill>
                  <a:schemeClr val="bg1"/>
                </a:solidFill>
              </a:rPr>
              <a:t>, e </a:t>
            </a:r>
            <a:r>
              <a:rPr lang="it-IT" i="1">
                <a:solidFill>
                  <a:schemeClr val="bg1"/>
                </a:solidFill>
              </a:rPr>
              <a:t>Y </a:t>
            </a:r>
            <a:r>
              <a:rPr lang="it-IT">
                <a:solidFill>
                  <a:schemeClr val="bg1"/>
                </a:solidFill>
              </a:rPr>
              <a:t> è equipotente a </a:t>
            </a:r>
            <a:r>
              <a:rPr lang="it-IT" i="1">
                <a:solidFill>
                  <a:schemeClr val="bg1"/>
                </a:solidFill>
              </a:rPr>
              <a:t>Z</a:t>
            </a:r>
            <a:r>
              <a:rPr lang="it-IT">
                <a:solidFill>
                  <a:schemeClr val="bg1"/>
                </a:solidFill>
              </a:rPr>
              <a:t>,  allora </a:t>
            </a:r>
            <a:r>
              <a:rPr lang="it-IT" i="1">
                <a:solidFill>
                  <a:schemeClr val="bg1"/>
                </a:solidFill>
              </a:rPr>
              <a:t>X</a:t>
            </a:r>
            <a:r>
              <a:rPr lang="it-IT">
                <a:solidFill>
                  <a:schemeClr val="bg1"/>
                </a:solidFill>
              </a:rPr>
              <a:t> è equipotente a </a:t>
            </a:r>
            <a:r>
              <a:rPr lang="it-IT" i="1">
                <a:solidFill>
                  <a:schemeClr val="bg1"/>
                </a:solidFill>
              </a:rPr>
              <a:t>Z.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E7AB79-F97D-4FF6-BE31-A9736A8C2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904" y="1059997"/>
            <a:ext cx="3448050" cy="30670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662BE8-E2DA-4248-AD7A-580F147B3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875" y="1059997"/>
            <a:ext cx="32670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79438-2C3A-4788-835E-12DCDC5F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Iniziamo con una 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586FC-4BD5-4A58-A7D6-EB70D66E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Che differenza c’è tra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1BA49-9DAC-46D9-872E-9BD58FB8C122}"/>
              </a:ext>
            </a:extLst>
          </p:cNvPr>
          <p:cNvSpPr txBox="1"/>
          <p:nvPr/>
        </p:nvSpPr>
        <p:spPr>
          <a:xfrm>
            <a:off x="5069826" y="3168802"/>
            <a:ext cx="1552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0" b="1" dirty="0">
                <a:solidFill>
                  <a:srgbClr val="ACD433"/>
                </a:solidFill>
              </a:rPr>
              <a:t>e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3269715-0C0E-4723-A9F9-F33F42A72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44805"/>
              </p:ext>
            </p:extLst>
          </p:nvPr>
        </p:nvGraphicFramePr>
        <p:xfrm>
          <a:off x="1541602" y="2815511"/>
          <a:ext cx="2517780" cy="271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3" imgW="164880" imgH="177480" progId="Equation.DSMT4">
                  <p:embed/>
                </p:oleObj>
              </mc:Choice>
              <mc:Fallback>
                <p:oleObj name="Equation" r:id="rId3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1602" y="2815511"/>
                        <a:ext cx="2517780" cy="2711455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81CBFF7-AB0F-423E-B60F-646A2A7C2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452418"/>
              </p:ext>
            </p:extLst>
          </p:nvPr>
        </p:nvGraphicFramePr>
        <p:xfrm>
          <a:off x="6994237" y="2234488"/>
          <a:ext cx="445452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5" imgW="291960" imgH="253800" progId="Equation.DSMT4">
                  <p:embed/>
                </p:oleObj>
              </mc:Choice>
              <mc:Fallback>
                <p:oleObj name="Equation" r:id="rId5" imgW="2919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3269715-0C0E-4723-A9F9-F33F42A720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4237" y="2234488"/>
                        <a:ext cx="4454525" cy="3873500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magine 10" descr="Immagine che contiene luce&#10;&#10;Descrizione generata automaticamente">
            <a:extLst>
              <a:ext uri="{FF2B5EF4-FFF2-40B4-BE49-F238E27FC236}">
                <a16:creationId xmlns:a16="http://schemas.microsoft.com/office/drawing/2014/main" id="{79116CD4-35D6-4FCD-BACF-7D3F0E7C8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2" y="-48491"/>
            <a:ext cx="521348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9D6F6920-DBEB-4CF5-A69F-08190A68B1EB}"/>
                  </a:ext>
                </a:extLst>
              </p14:cNvPr>
              <p14:cNvContentPartPr/>
              <p14:nvPr/>
            </p14:nvContentPartPr>
            <p14:xfrm>
              <a:off x="1758371" y="1938753"/>
              <a:ext cx="1415520" cy="5691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9D6F6920-DBEB-4CF5-A69F-08190A68B1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5371" y="1561113"/>
                <a:ext cx="1541160" cy="13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0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Se esiste una corrispondenza biunivoca dall’insieme </a:t>
            </a:r>
            <a:r>
              <a:rPr lang="it-IT" i="1" dirty="0"/>
              <a:t>X</a:t>
            </a:r>
            <a:r>
              <a:rPr lang="it-IT" dirty="0"/>
              <a:t> all’insieme </a:t>
            </a:r>
            <a:r>
              <a:rPr lang="it-IT" i="1" dirty="0"/>
              <a:t>Y</a:t>
            </a:r>
            <a:r>
              <a:rPr lang="it-IT" dirty="0"/>
              <a:t>, si dice che </a:t>
            </a:r>
            <a:r>
              <a:rPr lang="it-IT" b="1" i="1" dirty="0">
                <a:solidFill>
                  <a:srgbClr val="FFFF00"/>
                </a:solidFill>
              </a:rPr>
              <a:t>X</a:t>
            </a:r>
            <a:r>
              <a:rPr lang="it-IT" b="1" dirty="0">
                <a:solidFill>
                  <a:srgbClr val="FFFF00"/>
                </a:solidFill>
              </a:rPr>
              <a:t> è equipotente a </a:t>
            </a:r>
            <a:r>
              <a:rPr lang="it-IT" b="1" i="1" dirty="0">
                <a:solidFill>
                  <a:srgbClr val="FFFF00"/>
                </a:solidFill>
              </a:rPr>
              <a:t>Y</a:t>
            </a:r>
            <a:r>
              <a:rPr lang="it-IT" dirty="0"/>
              <a:t>. 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FF00"/>
              </a:solidFill>
            </a:endParaRPr>
          </a:p>
          <a:p>
            <a:r>
              <a:rPr lang="it-IT" dirty="0"/>
              <a:t>L’</a:t>
            </a:r>
            <a:r>
              <a:rPr lang="it-IT" dirty="0" err="1"/>
              <a:t>equipotenza</a:t>
            </a:r>
            <a:r>
              <a:rPr lang="it-IT" dirty="0"/>
              <a:t> tra insiemi è una relazione</a:t>
            </a:r>
          </a:p>
          <a:p>
            <a:pPr marL="0" indent="0">
              <a:buNone/>
            </a:pPr>
            <a:r>
              <a:rPr lang="it-IT" dirty="0"/>
              <a:t> - riflessiva</a:t>
            </a:r>
          </a:p>
          <a:p>
            <a:pPr marL="0" indent="0">
              <a:buNone/>
            </a:pPr>
            <a:r>
              <a:rPr lang="it-IT" dirty="0"/>
              <a:t> - simmetrica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/>
              <a:t>transitiva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D7F212-F348-4716-A4A9-62936877E5A3}"/>
              </a:ext>
            </a:extLst>
          </p:cNvPr>
          <p:cNvSpPr txBox="1"/>
          <p:nvPr/>
        </p:nvSpPr>
        <p:spPr>
          <a:xfrm>
            <a:off x="7614557" y="4264478"/>
            <a:ext cx="418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Ogni insieme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se stesso.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Se </a:t>
            </a:r>
            <a:r>
              <a:rPr lang="it-IT" i="1" dirty="0">
                <a:solidFill>
                  <a:schemeClr val="bg1"/>
                </a:solidFill>
              </a:rPr>
              <a:t>X 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, allora </a:t>
            </a:r>
            <a:r>
              <a:rPr lang="it-IT" i="1" dirty="0">
                <a:solidFill>
                  <a:schemeClr val="bg1"/>
                </a:solidFill>
              </a:rPr>
              <a:t>Y</a:t>
            </a:r>
            <a:r>
              <a:rPr lang="it-IT" dirty="0">
                <a:solidFill>
                  <a:schemeClr val="bg1"/>
                </a:solidFill>
              </a:rPr>
              <a:t> è equipotente a </a:t>
            </a:r>
            <a:r>
              <a:rPr lang="it-IT" i="1" dirty="0">
                <a:solidFill>
                  <a:schemeClr val="bg1"/>
                </a:solidFill>
              </a:rPr>
              <a:t>X.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chemeClr val="bg1"/>
                </a:solidFill>
              </a:rPr>
              <a:t>Se </a:t>
            </a:r>
            <a:r>
              <a:rPr lang="it-IT" b="1" i="1" dirty="0">
                <a:solidFill>
                  <a:schemeClr val="bg1"/>
                </a:solidFill>
              </a:rPr>
              <a:t>X </a:t>
            </a:r>
            <a:r>
              <a:rPr lang="it-IT" b="1" dirty="0">
                <a:solidFill>
                  <a:schemeClr val="bg1"/>
                </a:solidFill>
              </a:rPr>
              <a:t> è equipotente a </a:t>
            </a:r>
            <a:r>
              <a:rPr lang="it-IT" b="1" i="1" dirty="0">
                <a:solidFill>
                  <a:schemeClr val="bg1"/>
                </a:solidFill>
              </a:rPr>
              <a:t>Y</a:t>
            </a:r>
            <a:r>
              <a:rPr lang="it-IT" b="1" dirty="0">
                <a:solidFill>
                  <a:schemeClr val="bg1"/>
                </a:solidFill>
              </a:rPr>
              <a:t>, e </a:t>
            </a:r>
            <a:r>
              <a:rPr lang="it-IT" b="1" i="1" dirty="0">
                <a:solidFill>
                  <a:schemeClr val="bg1"/>
                </a:solidFill>
              </a:rPr>
              <a:t>Y </a:t>
            </a:r>
            <a:r>
              <a:rPr lang="it-IT" b="1" dirty="0">
                <a:solidFill>
                  <a:schemeClr val="bg1"/>
                </a:solidFill>
              </a:rPr>
              <a:t> è equipotente a </a:t>
            </a:r>
            <a:r>
              <a:rPr lang="it-IT" b="1" i="1" dirty="0">
                <a:solidFill>
                  <a:schemeClr val="bg1"/>
                </a:solidFill>
              </a:rPr>
              <a:t>Z</a:t>
            </a:r>
            <a:r>
              <a:rPr lang="it-IT" b="1" dirty="0">
                <a:solidFill>
                  <a:schemeClr val="bg1"/>
                </a:solidFill>
              </a:rPr>
              <a:t>,  allora </a:t>
            </a:r>
            <a:r>
              <a:rPr lang="it-IT" b="1" i="1" dirty="0">
                <a:solidFill>
                  <a:schemeClr val="bg1"/>
                </a:solidFill>
              </a:rPr>
              <a:t>X</a:t>
            </a:r>
            <a:r>
              <a:rPr lang="it-IT" b="1" dirty="0">
                <a:solidFill>
                  <a:schemeClr val="bg1"/>
                </a:solidFill>
              </a:rPr>
              <a:t> è equipotente a </a:t>
            </a:r>
            <a:r>
              <a:rPr lang="it-IT" b="1" i="1" dirty="0">
                <a:solidFill>
                  <a:schemeClr val="bg1"/>
                </a:solidFill>
              </a:rPr>
              <a:t>Z.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589009-5524-4EED-9237-C84231CCA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446" y="1429429"/>
            <a:ext cx="4439037" cy="25486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73F6B60-8246-41D6-890A-16E7D6C33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363"/>
          <a:stretch/>
        </p:blipFill>
        <p:spPr>
          <a:xfrm>
            <a:off x="7584369" y="1429428"/>
            <a:ext cx="4509660" cy="24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/>
              <a:t>equipotenti</a:t>
            </a:r>
            <a:r>
              <a:rPr lang="it-IT" b="1"/>
              <a:t>.</a:t>
            </a:r>
          </a:p>
          <a:p>
            <a:pPr marL="0" indent="0">
              <a:buNone/>
            </a:pPr>
            <a:endParaRPr lang="it-IT" b="1"/>
          </a:p>
          <a:p>
            <a:r>
              <a:rPr lang="it-IT" dirty="0"/>
              <a:t>Due insiemi infiniti possono essere o non essere equipotenti. </a:t>
            </a:r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266" name="Picture 2" descr="The Fault in Our Stars TFIOS Some Infinities are Bigger than Other  Infinities&quot; Greeting Card by AdrienneOrpheus | Redbubble">
            <a:extLst>
              <a:ext uri="{FF2B5EF4-FFF2-40B4-BE49-F238E27FC236}">
                <a16:creationId xmlns:a16="http://schemas.microsoft.com/office/drawing/2014/main" id="{822269ED-A667-4979-A026-F8C38D09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899" y="557208"/>
            <a:ext cx="4387812" cy="5850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A8F798-C428-44DB-B441-03D2EEB9CF66}"/>
              </a:ext>
            </a:extLst>
          </p:cNvPr>
          <p:cNvSpPr txBox="1"/>
          <p:nvPr/>
        </p:nvSpPr>
        <p:spPr>
          <a:xfrm>
            <a:off x="9873278" y="6041571"/>
            <a:ext cx="188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lackadder ITC" panose="04020505051007020D02" pitchFamily="82" charset="0"/>
              </a:rPr>
              <a:t>John Green</a:t>
            </a:r>
          </a:p>
        </p:txBody>
      </p:sp>
    </p:spTree>
    <p:extLst>
      <p:ext uri="{BB962C8B-B14F-4D97-AF65-F5344CB8AC3E}">
        <p14:creationId xmlns:p14="http://schemas.microsoft.com/office/powerpoint/2010/main" val="127181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/>
              <a:t>In generale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0420"/>
            <a:ext cx="5616216" cy="4123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/>
              <a:t>equipotenti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dirty="0"/>
              <a:t>Sono (a due a due) equipotenti: </a:t>
            </a:r>
          </a:p>
          <a:p>
            <a:pPr marL="0" indent="0">
              <a:buNone/>
            </a:pPr>
            <a:r>
              <a:rPr lang="it-IT" dirty="0"/>
              <a:t> - l’insieme ℕ dei numeri naturali</a:t>
            </a:r>
          </a:p>
          <a:p>
            <a:pPr marL="0" indent="0">
              <a:buNone/>
            </a:pPr>
            <a:r>
              <a:rPr lang="it-IT" dirty="0"/>
              <a:t> - l’insieme ℤ dei numeri interi</a:t>
            </a:r>
          </a:p>
          <a:p>
            <a:pPr marL="0" indent="0">
              <a:buNone/>
            </a:pPr>
            <a:r>
              <a:rPr lang="it-IT" dirty="0"/>
              <a:t> - l’insieme ℚ dei numeri razionali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FF00"/>
                </a:solidFill>
              </a:rPr>
              <a:t>(cardinalità numerabile) ℵ</a:t>
            </a:r>
            <a:r>
              <a:rPr lang="it-IT" b="1" baseline="-25000" dirty="0">
                <a:solidFill>
                  <a:srgbClr val="FFFF00"/>
                </a:solidFill>
              </a:rPr>
              <a:t>0</a:t>
            </a:r>
            <a:endParaRPr lang="it-IT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FF00"/>
                </a:solidFill>
              </a:rPr>
              <a:t>           Numero transfinito                         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818FC3F-2D16-44CA-ADD5-D9C452BAD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170" y="1587272"/>
            <a:ext cx="4976295" cy="443252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D1C76DE-57BD-4256-85F0-2E2863E562BB}"/>
              </a:ext>
            </a:extLst>
          </p:cNvPr>
          <p:cNvSpPr txBox="1"/>
          <p:nvPr/>
        </p:nvSpPr>
        <p:spPr>
          <a:xfrm>
            <a:off x="6961414" y="6223819"/>
            <a:ext cx="506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     </a:t>
            </a:r>
            <a:r>
              <a:rPr lang="it-IT" b="1" dirty="0">
                <a:solidFill>
                  <a:schemeClr val="bg1"/>
                </a:solidFill>
              </a:rPr>
              <a:t>Monumento presso la città di Halle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AF218B1-8478-476D-B8C4-0022EC11EA39}"/>
              </a:ext>
            </a:extLst>
          </p:cNvPr>
          <p:cNvSpPr/>
          <p:nvPr/>
        </p:nvSpPr>
        <p:spPr>
          <a:xfrm>
            <a:off x="7467600" y="3233057"/>
            <a:ext cx="1556657" cy="647700"/>
          </a:xfrm>
          <a:prstGeom prst="rect">
            <a:avLst/>
          </a:prstGeom>
          <a:noFill/>
          <a:ln w="57150">
            <a:solidFill>
              <a:srgbClr val="ACD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2335AD-D353-4F2E-9FB7-23E222B57847}"/>
              </a:ext>
            </a:extLst>
          </p:cNvPr>
          <p:cNvSpPr/>
          <p:nvPr/>
        </p:nvSpPr>
        <p:spPr>
          <a:xfrm>
            <a:off x="9652195" y="2936419"/>
            <a:ext cx="2098934" cy="1499509"/>
          </a:xfrm>
          <a:prstGeom prst="rect">
            <a:avLst/>
          </a:prstGeom>
          <a:noFill/>
          <a:ln w="57150">
            <a:solidFill>
              <a:srgbClr val="ACD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su 22">
            <a:extLst>
              <a:ext uri="{FF2B5EF4-FFF2-40B4-BE49-F238E27FC236}">
                <a16:creationId xmlns:a16="http://schemas.microsoft.com/office/drawing/2014/main" id="{D6F60802-0505-4A74-B1A4-898BF94A57AE}"/>
              </a:ext>
            </a:extLst>
          </p:cNvPr>
          <p:cNvSpPr/>
          <p:nvPr/>
        </p:nvSpPr>
        <p:spPr>
          <a:xfrm>
            <a:off x="3575959" y="5426530"/>
            <a:ext cx="334190" cy="49530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I numeri transfiniti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0420"/>
            <a:ext cx="5616216" cy="4123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/>
              <a:t>equipotenti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dirty="0"/>
              <a:t>Sono (a due a due) equipotenti: 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FFFF00"/>
                </a:solidFill>
              </a:rPr>
              <a:t>l’insieme ℕ dei numeri naturali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it-IT" b="1" dirty="0">
                <a:solidFill>
                  <a:srgbClr val="FFFF00"/>
                </a:solidFill>
              </a:rPr>
              <a:t> l’insieme ℤ dei numeri interi</a:t>
            </a:r>
          </a:p>
          <a:p>
            <a:pPr marL="0" indent="0">
              <a:buNone/>
            </a:pPr>
            <a:r>
              <a:rPr lang="it-IT" dirty="0"/>
              <a:t> - l’insieme ℚ dei numeri razionali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310" name="Picture 22">
            <a:extLst>
              <a:ext uri="{FF2B5EF4-FFF2-40B4-BE49-F238E27FC236}">
                <a16:creationId xmlns:a16="http://schemas.microsoft.com/office/drawing/2014/main" id="{0993E8B3-8563-4F9C-9BFE-41056570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38" y="2251587"/>
            <a:ext cx="3827636" cy="31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36DABD9-9453-49C2-9A86-0FECC5CAA059}"/>
              </a:ext>
            </a:extLst>
          </p:cNvPr>
          <p:cNvSpPr txBox="1"/>
          <p:nvPr/>
        </p:nvSpPr>
        <p:spPr>
          <a:xfrm>
            <a:off x="6809971" y="5725886"/>
            <a:ext cx="5240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>
                <a:solidFill>
                  <a:schemeClr val="bg1"/>
                </a:solidFill>
              </a:rPr>
              <a:t>ℤ:0, -1, 1, -2, 2, -3, 3,…</a:t>
            </a:r>
          </a:p>
          <a:p>
            <a:endParaRPr lang="it-IT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B569521-CEB3-4289-86CC-686FDC103D5C}"/>
              </a:ext>
            </a:extLst>
          </p:cNvPr>
          <p:cNvCxnSpPr/>
          <p:nvPr/>
        </p:nvCxnSpPr>
        <p:spPr>
          <a:xfrm>
            <a:off x="6966857" y="6504214"/>
            <a:ext cx="48495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I numeri transfiniti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0420"/>
            <a:ext cx="5616216" cy="4123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/>
              <a:t>equipotenti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dirty="0"/>
              <a:t>Sono (a due a due) equipotenti: 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FFFF00"/>
                </a:solidFill>
              </a:rPr>
              <a:t>l’insieme ℕ dei numeri naturali</a:t>
            </a:r>
          </a:p>
          <a:p>
            <a:pPr marL="0" indent="0">
              <a:buNone/>
            </a:pPr>
            <a:r>
              <a:rPr lang="it-IT" dirty="0"/>
              <a:t> - l’insieme ℤ dei numeri interi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FFFF00"/>
                </a:solidFill>
              </a:rPr>
              <a:t>l’insieme ℚ dei numeri razionali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458" name="Picture 2" descr="Cantor's Infinity Pairing Proof Photograph by Science Photo Library">
            <a:extLst>
              <a:ext uri="{FF2B5EF4-FFF2-40B4-BE49-F238E27FC236}">
                <a16:creationId xmlns:a16="http://schemas.microsoft.com/office/drawing/2014/main" id="{0838BD00-20BC-4BBD-AE51-ABFE6F3C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00" y="1483180"/>
            <a:ext cx="4563834" cy="45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C4AF26-C3CD-44AB-9739-3B2FDF8568BE}"/>
              </a:ext>
            </a:extLst>
          </p:cNvPr>
          <p:cNvSpPr txBox="1"/>
          <p:nvPr/>
        </p:nvSpPr>
        <p:spPr>
          <a:xfrm>
            <a:off x="7335400" y="6047014"/>
            <a:ext cx="436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      </a:t>
            </a:r>
            <a:r>
              <a:rPr lang="it-IT" b="1" dirty="0" err="1">
                <a:solidFill>
                  <a:schemeClr val="bg1"/>
                </a:solidFill>
              </a:rPr>
              <a:t>Diagonalizzazione</a:t>
            </a:r>
            <a:r>
              <a:rPr lang="it-IT" b="1" dirty="0">
                <a:solidFill>
                  <a:schemeClr val="bg1"/>
                </a:solidFill>
              </a:rPr>
              <a:t> di Cantor</a:t>
            </a:r>
          </a:p>
        </p:txBody>
      </p:sp>
    </p:spTree>
    <p:extLst>
      <p:ext uri="{BB962C8B-B14F-4D97-AF65-F5344CB8AC3E}">
        <p14:creationId xmlns:p14="http://schemas.microsoft.com/office/powerpoint/2010/main" val="23509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I numeri transfiniti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0420"/>
            <a:ext cx="5616216" cy="412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/>
              <a:t>equipotenti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b="1" dirty="0">
                <a:solidFill>
                  <a:srgbClr val="FFFF00"/>
                </a:solidFill>
              </a:rPr>
              <a:t>NON</a:t>
            </a:r>
            <a:r>
              <a:rPr lang="it-IT" dirty="0"/>
              <a:t> sono equipotenti: 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FFFF00"/>
                </a:solidFill>
              </a:rPr>
              <a:t>l’insieme ℕ dei numeri naturali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ACD433"/>
                </a:solidFill>
              </a:rPr>
              <a:t>l’insieme </a:t>
            </a:r>
            <a:r>
              <a:rPr lang="it-IT" dirty="0">
                <a:solidFill>
                  <a:srgbClr val="ACD433"/>
                </a:solidFill>
              </a:rPr>
              <a:t>ℝ</a:t>
            </a:r>
            <a:r>
              <a:rPr lang="it-IT" b="1" dirty="0">
                <a:solidFill>
                  <a:srgbClr val="ACD433"/>
                </a:solidFill>
              </a:rPr>
              <a:t> dei numeri reali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C9F5979-E498-4524-A1ED-CF429D5D88DB}"/>
              </a:ext>
            </a:extLst>
          </p:cNvPr>
          <p:cNvSpPr/>
          <p:nvPr/>
        </p:nvSpPr>
        <p:spPr>
          <a:xfrm>
            <a:off x="859726" y="5307177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CD433"/>
                </a:solidFill>
              </a:rPr>
              <a:t>(cardinalità del continuo) </a:t>
            </a:r>
            <a:r>
              <a:rPr lang="it-IT" sz="2000" b="1" dirty="0">
                <a:solidFill>
                  <a:srgbClr val="ACD433"/>
                </a:solidFill>
              </a:rPr>
              <a:t>𝔠 </a:t>
            </a:r>
            <a:endParaRPr lang="it-IT" sz="2000" dirty="0">
              <a:solidFill>
                <a:srgbClr val="ACD433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7EBD6B-3B36-4D53-A94C-D06F49857DC9}"/>
              </a:ext>
            </a:extLst>
          </p:cNvPr>
          <p:cNvSpPr txBox="1"/>
          <p:nvPr/>
        </p:nvSpPr>
        <p:spPr>
          <a:xfrm>
            <a:off x="7222514" y="2530903"/>
            <a:ext cx="4914900" cy="1631216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74000">
                <a:schemeClr val="tx1">
                  <a:lumMod val="85000"/>
                </a:schemeClr>
              </a:gs>
              <a:gs pos="83000">
                <a:schemeClr val="tx1">
                  <a:lumMod val="6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  <a:ln w="76200">
            <a:solidFill>
              <a:srgbClr val="ACD433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0" b="1" dirty="0">
                <a:solidFill>
                  <a:srgbClr val="FFFF00"/>
                </a:solidFill>
              </a:rPr>
              <a:t>  ℵ</a:t>
            </a:r>
            <a:r>
              <a:rPr lang="it-IT" sz="10000" b="1" baseline="-25000" dirty="0">
                <a:solidFill>
                  <a:srgbClr val="FFFF00"/>
                </a:solidFill>
              </a:rPr>
              <a:t>0 </a:t>
            </a:r>
            <a:r>
              <a:rPr lang="it-IT" sz="10000" b="1" dirty="0">
                <a:solidFill>
                  <a:schemeClr val="bg1"/>
                </a:solidFill>
              </a:rPr>
              <a:t>&lt; </a:t>
            </a:r>
            <a:r>
              <a:rPr lang="it-IT" sz="10000" b="1" dirty="0">
                <a:solidFill>
                  <a:srgbClr val="ACD433"/>
                </a:solidFill>
              </a:rPr>
              <a:t>𝔠</a:t>
            </a:r>
            <a:endParaRPr lang="it-IT" sz="10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A053D8-9B2B-47EC-82F6-EE299272845D}"/>
              </a:ext>
            </a:extLst>
          </p:cNvPr>
          <p:cNvSpPr txBox="1"/>
          <p:nvPr/>
        </p:nvSpPr>
        <p:spPr>
          <a:xfrm>
            <a:off x="7222514" y="4517571"/>
            <a:ext cx="468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Da ℕ a ℝ :</a:t>
            </a:r>
          </a:p>
          <a:p>
            <a:r>
              <a:rPr lang="it-IT" b="1" dirty="0">
                <a:solidFill>
                  <a:schemeClr val="bg1"/>
                </a:solidFill>
              </a:rPr>
              <a:t> - esiste un’applicazione </a:t>
            </a:r>
            <a:r>
              <a:rPr lang="it-IT" b="1" dirty="0" err="1">
                <a:solidFill>
                  <a:schemeClr val="bg1"/>
                </a:solidFill>
              </a:rPr>
              <a:t>ingettiva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 - non esiste un’applicazione bigettiva   </a:t>
            </a:r>
          </a:p>
        </p:txBody>
      </p:sp>
    </p:spTree>
    <p:extLst>
      <p:ext uri="{BB962C8B-B14F-4D97-AF65-F5344CB8AC3E}">
        <p14:creationId xmlns:p14="http://schemas.microsoft.com/office/powerpoint/2010/main" val="25279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I numeri transfiniti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0420"/>
            <a:ext cx="5616216" cy="412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/>
              <a:t>equipotenti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b="1" dirty="0">
                <a:solidFill>
                  <a:srgbClr val="FFFF00"/>
                </a:solidFill>
              </a:rPr>
              <a:t>NON</a:t>
            </a:r>
            <a:r>
              <a:rPr lang="it-IT" dirty="0"/>
              <a:t> sono equipotenti: 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FFFF00"/>
                </a:solidFill>
              </a:rPr>
              <a:t>l’insieme ℕ dei numeri naturali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ACD433"/>
                </a:solidFill>
              </a:rPr>
              <a:t>l’insieme </a:t>
            </a:r>
            <a:r>
              <a:rPr lang="it-IT" dirty="0">
                <a:solidFill>
                  <a:srgbClr val="ACD433"/>
                </a:solidFill>
              </a:rPr>
              <a:t>ℝ</a:t>
            </a:r>
            <a:r>
              <a:rPr lang="it-IT" b="1" dirty="0">
                <a:solidFill>
                  <a:srgbClr val="ACD433"/>
                </a:solidFill>
              </a:rPr>
              <a:t> dei numeri reali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C9F5979-E498-4524-A1ED-CF429D5D88DB}"/>
              </a:ext>
            </a:extLst>
          </p:cNvPr>
          <p:cNvSpPr/>
          <p:nvPr/>
        </p:nvSpPr>
        <p:spPr>
          <a:xfrm>
            <a:off x="859726" y="5307177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CD433"/>
                </a:solidFill>
              </a:rPr>
              <a:t>(cardinalità del continuo) </a:t>
            </a:r>
            <a:r>
              <a:rPr lang="it-IT" sz="2000" b="1" dirty="0">
                <a:solidFill>
                  <a:srgbClr val="ACD433"/>
                </a:solidFill>
              </a:rPr>
              <a:t>𝔠 </a:t>
            </a:r>
            <a:endParaRPr lang="it-IT" sz="2000" dirty="0">
              <a:solidFill>
                <a:srgbClr val="ACD433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7EBD6B-3B36-4D53-A94C-D06F49857DC9}"/>
              </a:ext>
            </a:extLst>
          </p:cNvPr>
          <p:cNvSpPr txBox="1"/>
          <p:nvPr/>
        </p:nvSpPr>
        <p:spPr>
          <a:xfrm>
            <a:off x="7222514" y="2530903"/>
            <a:ext cx="4914900" cy="1631216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74000">
                <a:schemeClr val="tx1">
                  <a:lumMod val="85000"/>
                </a:schemeClr>
              </a:gs>
              <a:gs pos="83000">
                <a:schemeClr val="tx1">
                  <a:lumMod val="6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  <a:ln w="76200">
            <a:solidFill>
              <a:srgbClr val="ACD433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0" b="1" dirty="0">
                <a:solidFill>
                  <a:srgbClr val="ACD433"/>
                </a:solidFill>
              </a:rPr>
              <a:t>   𝔠 </a:t>
            </a:r>
            <a:r>
              <a:rPr lang="it-IT" sz="10000" b="1" dirty="0">
                <a:solidFill>
                  <a:schemeClr val="bg1"/>
                </a:solidFill>
              </a:rPr>
              <a:t>&gt; </a:t>
            </a:r>
            <a:r>
              <a:rPr lang="it-IT" sz="10000" b="1" dirty="0">
                <a:solidFill>
                  <a:srgbClr val="FFFF00"/>
                </a:solidFill>
              </a:rPr>
              <a:t>ℵ</a:t>
            </a:r>
            <a:r>
              <a:rPr lang="it-IT" sz="10000" b="1" baseline="-25000" dirty="0">
                <a:solidFill>
                  <a:srgbClr val="FFFF00"/>
                </a:solidFill>
              </a:rPr>
              <a:t>0</a:t>
            </a:r>
            <a:endParaRPr lang="it-IT" sz="10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A053D8-9B2B-47EC-82F6-EE299272845D}"/>
              </a:ext>
            </a:extLst>
          </p:cNvPr>
          <p:cNvSpPr txBox="1"/>
          <p:nvPr/>
        </p:nvSpPr>
        <p:spPr>
          <a:xfrm>
            <a:off x="7222514" y="4517571"/>
            <a:ext cx="468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Da ℝ a ℕ :</a:t>
            </a:r>
          </a:p>
          <a:p>
            <a:r>
              <a:rPr lang="it-IT" b="1" dirty="0">
                <a:solidFill>
                  <a:schemeClr val="bg1"/>
                </a:solidFill>
              </a:rPr>
              <a:t> - esiste un’applicazione surgettiva</a:t>
            </a:r>
          </a:p>
          <a:p>
            <a:r>
              <a:rPr lang="it-IT" b="1" dirty="0">
                <a:solidFill>
                  <a:schemeClr val="bg1"/>
                </a:solidFill>
              </a:rPr>
              <a:t> - non esiste un’applicazione bigettiva   </a:t>
            </a:r>
          </a:p>
        </p:txBody>
      </p:sp>
    </p:spTree>
    <p:extLst>
      <p:ext uri="{BB962C8B-B14F-4D97-AF65-F5344CB8AC3E}">
        <p14:creationId xmlns:p14="http://schemas.microsoft.com/office/powerpoint/2010/main" val="39183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BF201-5C5C-4764-B199-E6B4685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I numeri transfiniti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B24F6D-71E5-43DA-9F31-5A94584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00420"/>
            <a:ext cx="5616216" cy="412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/>
              <a:t>Definizione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Due insiemi tra i quali sussiste una corrispondenza biunivoca (applicazione bigettiva) si dicono </a:t>
            </a:r>
            <a:r>
              <a:rPr lang="it-IT" b="1" i="1" dirty="0"/>
              <a:t>equipotenti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dirty="0"/>
              <a:t>Sono però equipotenti: </a:t>
            </a: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ACD433"/>
                </a:solidFill>
              </a:rPr>
              <a:t>l’insieme </a:t>
            </a:r>
            <a:r>
              <a:rPr lang="it-IT" b="1" dirty="0">
                <a:solidFill>
                  <a:srgbClr val="ACD433"/>
                </a:solidFill>
                <a:latin typeface="Script MT Bold" panose="03040602040607080904" pitchFamily="66" charset="0"/>
              </a:rPr>
              <a:t>P</a:t>
            </a:r>
            <a:r>
              <a:rPr lang="it-IT" b="1" dirty="0">
                <a:solidFill>
                  <a:srgbClr val="ACD433"/>
                </a:solidFill>
              </a:rPr>
              <a:t>(ℕ) delle parti di ℕ</a:t>
            </a:r>
            <a:endParaRPr lang="it-IT" dirty="0">
              <a:solidFill>
                <a:srgbClr val="ACD433"/>
              </a:solidFill>
            </a:endParaRPr>
          </a:p>
          <a:p>
            <a:pPr marL="0" indent="0">
              <a:buNone/>
            </a:pPr>
            <a:r>
              <a:rPr lang="it-IT" dirty="0"/>
              <a:t> - </a:t>
            </a:r>
            <a:r>
              <a:rPr lang="it-IT" b="1" dirty="0">
                <a:solidFill>
                  <a:srgbClr val="ACD433"/>
                </a:solidFill>
              </a:rPr>
              <a:t>l’insieme </a:t>
            </a:r>
            <a:r>
              <a:rPr lang="it-IT" dirty="0">
                <a:solidFill>
                  <a:srgbClr val="ACD433"/>
                </a:solidFill>
              </a:rPr>
              <a:t>ℝ</a:t>
            </a:r>
            <a:r>
              <a:rPr lang="it-IT" b="1" dirty="0">
                <a:solidFill>
                  <a:srgbClr val="ACD433"/>
                </a:solidFill>
              </a:rPr>
              <a:t> dei numeri reali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C9F5979-E498-4524-A1ED-CF429D5D88DB}"/>
              </a:ext>
            </a:extLst>
          </p:cNvPr>
          <p:cNvSpPr/>
          <p:nvPr/>
        </p:nvSpPr>
        <p:spPr>
          <a:xfrm>
            <a:off x="859726" y="5307177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CD433"/>
                </a:solidFill>
              </a:rPr>
              <a:t>(cardinalità del continuo) </a:t>
            </a:r>
            <a:r>
              <a:rPr lang="it-IT" sz="2000" b="1" dirty="0">
                <a:solidFill>
                  <a:srgbClr val="ACD433"/>
                </a:solidFill>
              </a:rPr>
              <a:t>𝔠 </a:t>
            </a:r>
            <a:endParaRPr lang="it-IT" sz="2000" dirty="0">
              <a:solidFill>
                <a:srgbClr val="ACD433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7EBD6B-3B36-4D53-A94C-D06F49857DC9}"/>
              </a:ext>
            </a:extLst>
          </p:cNvPr>
          <p:cNvSpPr txBox="1"/>
          <p:nvPr/>
        </p:nvSpPr>
        <p:spPr>
          <a:xfrm>
            <a:off x="7222514" y="2530903"/>
            <a:ext cx="4914900" cy="1631216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74000">
                <a:schemeClr val="tx1">
                  <a:lumMod val="85000"/>
                </a:schemeClr>
              </a:gs>
              <a:gs pos="83000">
                <a:schemeClr val="tx1">
                  <a:lumMod val="6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  <a:ln w="76200">
            <a:solidFill>
              <a:srgbClr val="ACD433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0" b="1" dirty="0">
                <a:solidFill>
                  <a:srgbClr val="ACD433"/>
                </a:solidFill>
              </a:rPr>
              <a:t>   𝔠</a:t>
            </a:r>
            <a:r>
              <a:rPr lang="it-IT" sz="10000" b="1" baseline="-25000" dirty="0">
                <a:solidFill>
                  <a:srgbClr val="FFFF00"/>
                </a:solidFill>
              </a:rPr>
              <a:t> </a:t>
            </a:r>
            <a:r>
              <a:rPr lang="it-IT" sz="10000" b="1" dirty="0">
                <a:solidFill>
                  <a:schemeClr val="bg1"/>
                </a:solidFill>
              </a:rPr>
              <a:t>= </a:t>
            </a:r>
            <a:r>
              <a:rPr lang="it-IT" sz="10000" b="1" dirty="0">
                <a:solidFill>
                  <a:srgbClr val="ACD433"/>
                </a:solidFill>
              </a:rPr>
              <a:t>2</a:t>
            </a:r>
            <a:r>
              <a:rPr lang="it-IT" sz="10000" b="1" baseline="30000" dirty="0">
                <a:solidFill>
                  <a:srgbClr val="ACD433"/>
                </a:solidFill>
              </a:rPr>
              <a:t>ℵ</a:t>
            </a:r>
            <a:r>
              <a:rPr lang="it-IT" sz="5000" b="1" baseline="30000" dirty="0">
                <a:solidFill>
                  <a:srgbClr val="ACD433"/>
                </a:solidFill>
              </a:rPr>
              <a:t>0</a:t>
            </a:r>
            <a:endParaRPr lang="it-IT" sz="5000" baseline="-25000" dirty="0">
              <a:solidFill>
                <a:srgbClr val="ACD433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5E82512-F209-408E-A48D-8C7986DDF2BA}"/>
              </a:ext>
            </a:extLst>
          </p:cNvPr>
          <p:cNvCxnSpPr/>
          <p:nvPr/>
        </p:nvCxnSpPr>
        <p:spPr>
          <a:xfrm flipV="1">
            <a:off x="4838700" y="4305300"/>
            <a:ext cx="6036129" cy="3701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C81AF-0FC3-45FF-B537-8A501735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dirty="0"/>
              <a:t>Domanda conclusiva</a:t>
            </a:r>
            <a:endParaRPr lang="it-IT"/>
          </a:p>
        </p:txBody>
      </p:sp>
      <p:pic>
        <p:nvPicPr>
          <p:cNvPr id="5" name="Picture 4" descr="Immagine che contiene luce&#10;&#10;Descrizione generata automaticamente">
            <a:extLst>
              <a:ext uri="{FF2B5EF4-FFF2-40B4-BE49-F238E27FC236}">
                <a16:creationId xmlns:a16="http://schemas.microsoft.com/office/drawing/2014/main" id="{752ECA29-C239-426F-904D-98A1C324D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3" r="466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BD340-59CE-49CB-9324-743CDB56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784433" cy="3809999"/>
          </a:xfrm>
        </p:spPr>
        <p:txBody>
          <a:bodyPr>
            <a:normAutofit/>
          </a:bodyPr>
          <a:lstStyle/>
          <a:p>
            <a:r>
              <a:rPr lang="it-IT" dirty="0"/>
              <a:t>Supponiamo ora che </a:t>
            </a:r>
            <a:r>
              <a:rPr lang="it-IT" i="1" dirty="0"/>
              <a:t>X </a:t>
            </a:r>
            <a:r>
              <a:rPr lang="it-IT" dirty="0"/>
              <a:t>sia un insieme finito, di cardinalità </a:t>
            </a:r>
            <a:r>
              <a:rPr lang="it-IT" i="1" dirty="0"/>
              <a:t>n</a:t>
            </a:r>
            <a:r>
              <a:rPr lang="it-IT" dirty="0"/>
              <a:t>.</a:t>
            </a:r>
          </a:p>
          <a:p>
            <a:r>
              <a:rPr lang="it-IT" dirty="0"/>
              <a:t>Sia </a:t>
            </a:r>
            <a:r>
              <a:rPr lang="it-IT" i="1" dirty="0"/>
              <a:t>k</a:t>
            </a:r>
            <a:r>
              <a:rPr lang="it-IT" dirty="0"/>
              <a:t> un intero compreso fra 0 ed </a:t>
            </a:r>
            <a:r>
              <a:rPr lang="it-IT" i="1" dirty="0"/>
              <a:t>n.</a:t>
            </a:r>
          </a:p>
          <a:p>
            <a:r>
              <a:rPr lang="it-IT" b="1" dirty="0">
                <a:solidFill>
                  <a:srgbClr val="ACD433"/>
                </a:solidFill>
              </a:rPr>
              <a:t>Quanti sono i sottoinsiemi di </a:t>
            </a:r>
            <a:r>
              <a:rPr lang="it-IT" b="1" i="1" dirty="0">
                <a:solidFill>
                  <a:srgbClr val="ACD433"/>
                </a:solidFill>
              </a:rPr>
              <a:t>X</a:t>
            </a:r>
            <a:r>
              <a:rPr lang="it-IT" b="1" dirty="0">
                <a:solidFill>
                  <a:srgbClr val="ACD433"/>
                </a:solidFill>
              </a:rPr>
              <a:t> aventi cardinalità </a:t>
            </a:r>
            <a:r>
              <a:rPr lang="it-IT" b="1" i="1" dirty="0">
                <a:solidFill>
                  <a:srgbClr val="ACD433"/>
                </a:solidFill>
              </a:rPr>
              <a:t>k</a:t>
            </a:r>
            <a:r>
              <a:rPr lang="it-IT" b="1" dirty="0">
                <a:solidFill>
                  <a:srgbClr val="ACD433"/>
                </a:solidFill>
              </a:rPr>
              <a:t>?</a:t>
            </a:r>
          </a:p>
          <a:p>
            <a:endParaRPr lang="it-IT" b="1" dirty="0">
              <a:solidFill>
                <a:srgbClr val="ACD433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C81AF-0FC3-45FF-B537-8A501735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Domanda conclusiva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BD340-59CE-49CB-9324-743CDB56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it-IT" dirty="0"/>
              <a:t>Supponiamo ora che </a:t>
            </a:r>
            <a:r>
              <a:rPr lang="it-IT" i="1" dirty="0"/>
              <a:t>X </a:t>
            </a:r>
            <a:r>
              <a:rPr lang="it-IT" dirty="0"/>
              <a:t>sia un insieme finito, di cardinalità </a:t>
            </a:r>
            <a:r>
              <a:rPr lang="it-IT" i="1" dirty="0"/>
              <a:t>n</a:t>
            </a:r>
            <a:r>
              <a:rPr lang="it-IT" dirty="0"/>
              <a:t>.</a:t>
            </a:r>
          </a:p>
          <a:p>
            <a:r>
              <a:rPr lang="it-IT" dirty="0"/>
              <a:t>Sia </a:t>
            </a:r>
            <a:r>
              <a:rPr lang="it-IT" i="1" dirty="0"/>
              <a:t>k</a:t>
            </a:r>
            <a:r>
              <a:rPr lang="it-IT" dirty="0"/>
              <a:t> un intero compreso fra 0 ed </a:t>
            </a:r>
            <a:r>
              <a:rPr lang="it-IT" i="1" dirty="0"/>
              <a:t>n.</a:t>
            </a:r>
          </a:p>
          <a:p>
            <a:r>
              <a:rPr lang="it-IT" b="1" dirty="0">
                <a:solidFill>
                  <a:srgbClr val="ACD433"/>
                </a:solidFill>
              </a:rPr>
              <a:t>Quanti sono i sottoinsiemi di </a:t>
            </a:r>
            <a:r>
              <a:rPr lang="it-IT" b="1" i="1">
                <a:solidFill>
                  <a:srgbClr val="ACD433"/>
                </a:solidFill>
              </a:rPr>
              <a:t>X</a:t>
            </a:r>
            <a:r>
              <a:rPr lang="it-IT" b="1">
                <a:solidFill>
                  <a:srgbClr val="ACD433"/>
                </a:solidFill>
              </a:rPr>
              <a:t> aventi </a:t>
            </a:r>
            <a:r>
              <a:rPr lang="it-IT" b="1" dirty="0">
                <a:solidFill>
                  <a:srgbClr val="ACD433"/>
                </a:solidFill>
              </a:rPr>
              <a:t>cardinalità </a:t>
            </a:r>
            <a:r>
              <a:rPr lang="it-IT" b="1" i="1" dirty="0">
                <a:solidFill>
                  <a:srgbClr val="ACD433"/>
                </a:solidFill>
              </a:rPr>
              <a:t>k</a:t>
            </a:r>
            <a:r>
              <a:rPr lang="it-IT" b="1" dirty="0">
                <a:solidFill>
                  <a:srgbClr val="ACD433"/>
                </a:solidFill>
              </a:rPr>
              <a:t>?</a:t>
            </a:r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C717C1-4567-4196-868B-4C94C2BF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419352"/>
            <a:ext cx="5449889" cy="4019292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88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81CBFF7-AB0F-423E-B60F-646A2A7C24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4237" y="2234488"/>
          <a:ext cx="445452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3" imgW="291960" imgH="253800" progId="Equation.DSMT4">
                  <p:embed/>
                </p:oleObj>
              </mc:Choice>
              <mc:Fallback>
                <p:oleObj name="Equation" r:id="rId3" imgW="29196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81CBFF7-AB0F-423E-B60F-646A2A7C2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4237" y="2234488"/>
                        <a:ext cx="4454525" cy="3873500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7777D3F-5754-493C-9451-D47435A17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22" y="0"/>
            <a:ext cx="453207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E479438-2C3A-4788-835E-12DCDC5F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1" y="465429"/>
            <a:ext cx="9404723" cy="1400530"/>
          </a:xfrm>
        </p:spPr>
        <p:txBody>
          <a:bodyPr/>
          <a:lstStyle/>
          <a:p>
            <a:br>
              <a:rPr lang="it-IT" sz="10000" dirty="0">
                <a:solidFill>
                  <a:srgbClr val="ACD433"/>
                </a:solidFill>
                <a:latin typeface="Arial Black" panose="020B0A04020102020204" pitchFamily="34" charset="0"/>
              </a:rPr>
            </a:br>
            <a:br>
              <a:rPr lang="it-IT" sz="10000" dirty="0">
                <a:solidFill>
                  <a:srgbClr val="ACD433"/>
                </a:solidFill>
                <a:latin typeface="Arial Black" panose="020B0A04020102020204" pitchFamily="34" charset="0"/>
              </a:rPr>
            </a:br>
            <a:endParaRPr lang="it-IT" sz="10000" dirty="0">
              <a:solidFill>
                <a:srgbClr val="ACD4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586FC-4BD5-4A58-A7D6-EB70D66E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3269715-0C0E-4723-A9F9-F33F42A72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1602" y="2815511"/>
          <a:ext cx="2517780" cy="271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3269715-0C0E-4723-A9F9-F33F42A720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1602" y="2815511"/>
                        <a:ext cx="2517780" cy="2711455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D714E3C1-1F72-49C5-9DF3-2E6D7AB50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87818">
            <a:off x="1218048" y="2496396"/>
            <a:ext cx="2850373" cy="284384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10C7808-F489-444C-A85F-87F9BC3B3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87818">
            <a:off x="8123582" y="2635685"/>
            <a:ext cx="2850373" cy="284384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4FB86A9-13B7-4B92-BF96-1D573B9DE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32087">
            <a:off x="8325254" y="2807497"/>
            <a:ext cx="2671470" cy="24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C80CF-11F3-4AB6-AC56-17B05DB1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it-IT" sz="4100" dirty="0">
                <a:latin typeface="Brush Script MT" panose="03060802040406070304" pitchFamily="66" charset="0"/>
              </a:rPr>
              <a:t>APPENDICE</a:t>
            </a:r>
            <a:br>
              <a:rPr lang="it-IT" sz="4100" dirty="0">
                <a:latin typeface="Brush Script MT" panose="03060802040406070304" pitchFamily="66" charset="0"/>
              </a:rPr>
            </a:br>
            <a:br>
              <a:rPr lang="it-IT" sz="4100" dirty="0">
                <a:latin typeface="Brush Script MT" panose="03060802040406070304" pitchFamily="66" charset="0"/>
              </a:rPr>
            </a:b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Perché  </a:t>
            </a:r>
            <a:r>
              <a:rPr lang="it-IT" sz="2000" dirty="0">
                <a:solidFill>
                  <a:schemeClr val="tx1"/>
                </a:solidFill>
              </a:rPr>
              <a:t>ℝ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 </a:t>
            </a:r>
            <a:r>
              <a:rPr lang="it-IT" sz="2000" dirty="0">
                <a:solidFill>
                  <a:schemeClr val="tx1"/>
                </a:solidFill>
              </a:rPr>
              <a:t>ℕ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non sono equipotenti</a:t>
            </a:r>
            <a:br>
              <a:rPr lang="it-IT" sz="4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it-IT" sz="4100" dirty="0">
              <a:latin typeface="Brush Script MT" panose="03060802040406070304" pitchFamily="66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9C819-0566-4611-BD84-C0A959FA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1. </a:t>
            </a:r>
            <a:r>
              <a:rPr lang="it-IT" b="1" dirty="0">
                <a:solidFill>
                  <a:schemeClr val="bg1"/>
                </a:solidFill>
              </a:rPr>
              <a:t>ℝ è equipotente all’intervallo ]0,1[.</a:t>
            </a:r>
            <a:endParaRPr lang="it-IT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BEC05A-E3E3-4E44-A528-9DB8FD6C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04" y="3626396"/>
            <a:ext cx="6495847" cy="1559003"/>
          </a:xfrm>
          <a:prstGeom prst="rect">
            <a:avLst/>
          </a:prstGeom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DBAD25-D7F2-4C39-BDC1-F0C3E7FC9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981" y="1981557"/>
            <a:ext cx="4565176" cy="107374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432356-3E66-4D25-80AF-02C7ACF947AF}"/>
              </a:ext>
            </a:extLst>
          </p:cNvPr>
          <p:cNvSpPr txBox="1"/>
          <p:nvPr/>
        </p:nvSpPr>
        <p:spPr>
          <a:xfrm>
            <a:off x="5167604" y="2472144"/>
            <a:ext cx="212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           ]0,1[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ADEEAF-44EA-4678-B41F-0618728BCC96}"/>
              </a:ext>
            </a:extLst>
          </p:cNvPr>
          <p:cNvSpPr txBox="1"/>
          <p:nvPr/>
        </p:nvSpPr>
        <p:spPr>
          <a:xfrm>
            <a:off x="10468881" y="5200969"/>
            <a:ext cx="1344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7000" dirty="0">
                <a:solidFill>
                  <a:schemeClr val="bg1"/>
                </a:solidFill>
              </a:rPr>
              <a:t>ℝ</a:t>
            </a:r>
          </a:p>
        </p:txBody>
      </p:sp>
    </p:spTree>
    <p:extLst>
      <p:ext uri="{BB962C8B-B14F-4D97-AF65-F5344CB8AC3E}">
        <p14:creationId xmlns:p14="http://schemas.microsoft.com/office/powerpoint/2010/main" val="192048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C80CF-11F3-4AB6-AC56-17B05DB1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it-IT" sz="4100" dirty="0">
                <a:latin typeface="Brush Script MT" panose="03060802040406070304" pitchFamily="66" charset="0"/>
              </a:rPr>
              <a:t>APPENDICE</a:t>
            </a:r>
            <a:br>
              <a:rPr lang="it-IT" sz="4100" dirty="0">
                <a:latin typeface="Brush Script MT" panose="03060802040406070304" pitchFamily="66" charset="0"/>
              </a:rPr>
            </a:br>
            <a:br>
              <a:rPr lang="it-IT" sz="4100" dirty="0">
                <a:latin typeface="Brush Script MT" panose="03060802040406070304" pitchFamily="66" charset="0"/>
              </a:rPr>
            </a:b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Perché  </a:t>
            </a:r>
            <a:r>
              <a:rPr lang="it-IT" sz="2000" dirty="0">
                <a:solidFill>
                  <a:schemeClr val="tx1"/>
                </a:solidFill>
              </a:rPr>
              <a:t>ℝ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 </a:t>
            </a:r>
            <a:r>
              <a:rPr lang="it-IT" sz="2000" dirty="0">
                <a:solidFill>
                  <a:schemeClr val="tx1"/>
                </a:solidFill>
              </a:rPr>
              <a:t>ℕ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non sono equipotenti</a:t>
            </a:r>
            <a:br>
              <a:rPr lang="it-IT" sz="4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it-IT" sz="4100" dirty="0">
              <a:latin typeface="Brush Script MT" panose="03060802040406070304" pitchFamily="66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9C819-0566-4611-BD84-C0A959FA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772" y="1410458"/>
            <a:ext cx="7369628" cy="4990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2. </a:t>
            </a:r>
            <a:r>
              <a:rPr lang="it-IT" b="1" dirty="0">
                <a:solidFill>
                  <a:schemeClr val="bg1"/>
                </a:solidFill>
              </a:rPr>
              <a:t>Ma ]0,1[ non è equipotente a ℕ</a:t>
            </a:r>
            <a:r>
              <a:rPr lang="it-IT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Consideriamo un qualunque sottoinsieme numerabile di ]0,1[; è possibile «mettere in fila» i suoi elementi, ad esempio nel modo seguente: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0,348921063…                             (1)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0,217854309…                             (2)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0,982764121…                             (3)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0,621392157…                             (n)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115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C80CF-11F3-4AB6-AC56-17B05DB1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it-IT" sz="4100" dirty="0">
                <a:latin typeface="Brush Script MT" panose="03060802040406070304" pitchFamily="66" charset="0"/>
              </a:rPr>
              <a:t>APPENDICE</a:t>
            </a:r>
            <a:br>
              <a:rPr lang="it-IT" sz="4100" dirty="0">
                <a:latin typeface="Brush Script MT" panose="03060802040406070304" pitchFamily="66" charset="0"/>
              </a:rPr>
            </a:br>
            <a:br>
              <a:rPr lang="it-IT" sz="4100" dirty="0">
                <a:latin typeface="Brush Script MT" panose="03060802040406070304" pitchFamily="66" charset="0"/>
              </a:rPr>
            </a:b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Perché  </a:t>
            </a:r>
            <a:r>
              <a:rPr lang="it-IT" sz="2000" dirty="0">
                <a:solidFill>
                  <a:schemeClr val="tx1"/>
                </a:solidFill>
              </a:rPr>
              <a:t>ℝ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 </a:t>
            </a:r>
            <a:r>
              <a:rPr lang="it-IT" sz="2000" dirty="0">
                <a:solidFill>
                  <a:schemeClr val="tx1"/>
                </a:solidFill>
              </a:rPr>
              <a:t>ℕ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non sono equipotenti</a:t>
            </a:r>
            <a:br>
              <a:rPr lang="it-IT" sz="4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it-IT" sz="4100" dirty="0">
              <a:latin typeface="Brush Script MT" panose="03060802040406070304" pitchFamily="66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9C819-0566-4611-BD84-C0A959FA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772" y="1410458"/>
            <a:ext cx="7369628" cy="4990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Si costruisca uno sviluppo decimale 0,… secondo la seguente regola: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l’n-esima cifra dopo la virgola </a:t>
            </a:r>
          </a:p>
          <a:p>
            <a:r>
              <a:rPr lang="it-IT" dirty="0">
                <a:solidFill>
                  <a:schemeClr val="bg1"/>
                </a:solidFill>
              </a:rPr>
              <a:t>sia 1 se l’n-esima cifra dopo la virgola di (n) non è 1</a:t>
            </a:r>
          </a:p>
          <a:p>
            <a:r>
              <a:rPr lang="it-IT" dirty="0">
                <a:solidFill>
                  <a:schemeClr val="bg1"/>
                </a:solidFill>
              </a:rPr>
              <a:t>altrimenti sia 2 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</a:t>
            </a:r>
            <a:r>
              <a:rPr lang="it-IT" b="1" dirty="0">
                <a:solidFill>
                  <a:schemeClr val="bg1"/>
                </a:solidFill>
              </a:rPr>
              <a:t>3</a:t>
            </a:r>
            <a:r>
              <a:rPr lang="it-IT" dirty="0">
                <a:solidFill>
                  <a:schemeClr val="bg1"/>
                </a:solidFill>
              </a:rPr>
              <a:t>48921063…                             (1)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0,2</a:t>
            </a:r>
            <a:r>
              <a:rPr lang="it-IT" b="1" dirty="0">
                <a:solidFill>
                  <a:schemeClr val="bg1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7854309…                             (2)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0,98</a:t>
            </a:r>
            <a:r>
              <a:rPr lang="it-IT" b="1" dirty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764121…                             (3)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0,62139215</a:t>
            </a:r>
            <a:r>
              <a:rPr lang="it-IT" b="1" dirty="0">
                <a:solidFill>
                  <a:schemeClr val="bg1"/>
                </a:solidFill>
              </a:rPr>
              <a:t>7</a:t>
            </a:r>
            <a:r>
              <a:rPr lang="it-IT" dirty="0">
                <a:solidFill>
                  <a:schemeClr val="bg1"/>
                </a:solidFill>
              </a:rPr>
              <a:t>…                             (n)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761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C80CF-11F3-4AB6-AC56-17B05DB1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it-IT" sz="4100" dirty="0">
                <a:latin typeface="Brush Script MT" panose="03060802040406070304" pitchFamily="66" charset="0"/>
              </a:rPr>
              <a:t>APPENDICE</a:t>
            </a:r>
            <a:br>
              <a:rPr lang="it-IT" sz="4100" dirty="0">
                <a:latin typeface="Brush Script MT" panose="03060802040406070304" pitchFamily="66" charset="0"/>
              </a:rPr>
            </a:br>
            <a:br>
              <a:rPr lang="it-IT" sz="4100" dirty="0">
                <a:latin typeface="Brush Script MT" panose="03060802040406070304" pitchFamily="66" charset="0"/>
              </a:rPr>
            </a:b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Perché  </a:t>
            </a:r>
            <a:r>
              <a:rPr lang="it-IT" sz="2000" dirty="0">
                <a:solidFill>
                  <a:schemeClr val="tx1"/>
                </a:solidFill>
              </a:rPr>
              <a:t>ℝ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 </a:t>
            </a:r>
            <a:r>
              <a:rPr lang="it-IT" sz="2000" dirty="0">
                <a:solidFill>
                  <a:schemeClr val="tx1"/>
                </a:solidFill>
              </a:rPr>
              <a:t>ℕ </a:t>
            </a:r>
            <a:r>
              <a:rPr lang="it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non sono equipotenti</a:t>
            </a:r>
            <a:br>
              <a:rPr lang="it-IT" sz="4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it-IT" sz="4100" dirty="0">
              <a:latin typeface="Brush Script MT" panose="03060802040406070304" pitchFamily="66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9C819-0566-4611-BD84-C0A959FA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772" y="1410458"/>
            <a:ext cx="7369628" cy="4990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Si costruisca uno sviluppo decimale 0,… secondo la seguente regola: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l’n-esima cifra dopo la virgola </a:t>
            </a:r>
          </a:p>
          <a:p>
            <a:r>
              <a:rPr lang="it-IT" dirty="0">
                <a:solidFill>
                  <a:schemeClr val="bg1"/>
                </a:solidFill>
              </a:rPr>
              <a:t>sia 1 se l’n-esima cifra dopo la virgola di (n) non è 1</a:t>
            </a:r>
          </a:p>
          <a:p>
            <a:r>
              <a:rPr lang="it-IT" dirty="0">
                <a:solidFill>
                  <a:schemeClr val="bg1"/>
                </a:solidFill>
              </a:rPr>
              <a:t>altrimenti sia 2 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</a:t>
            </a:r>
            <a:r>
              <a:rPr lang="it-IT" b="1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48921063…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0,2</a:t>
            </a:r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7854309…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0,98</a:t>
            </a:r>
            <a:r>
              <a:rPr lang="it-IT" b="1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764121…                                       0,</a:t>
            </a:r>
            <a:r>
              <a:rPr lang="it-IT" b="1" dirty="0">
                <a:solidFill>
                  <a:srgbClr val="FF0000"/>
                </a:solidFill>
              </a:rPr>
              <a:t>121….1…</a:t>
            </a: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…      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0,62139215</a:t>
            </a:r>
            <a:r>
              <a:rPr lang="it-IT" b="1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                  Si ottiene un numero non compreso nell’elenco.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Quindi il sottoinsieme considerato non può essere tutto ]0,1[.</a:t>
            </a:r>
          </a:p>
          <a:p>
            <a:pPr marL="0" indent="0" algn="r"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B4ED8C0-E95C-4FE8-A5AF-16C31EF1C5B9}"/>
              </a:ext>
            </a:extLst>
          </p:cNvPr>
          <p:cNvSpPr/>
          <p:nvPr/>
        </p:nvSpPr>
        <p:spPr>
          <a:xfrm>
            <a:off x="7019418" y="4223657"/>
            <a:ext cx="1721811" cy="555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83C5443-DD9E-466B-BC4D-D7E3A5791476}"/>
              </a:ext>
            </a:extLst>
          </p:cNvPr>
          <p:cNvCxnSpPr/>
          <p:nvPr/>
        </p:nvCxnSpPr>
        <p:spPr>
          <a:xfrm flipV="1">
            <a:off x="9802586" y="4887686"/>
            <a:ext cx="0" cy="6259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5FEFC1F-09FD-4CF3-881E-91B6C522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3654" y="-5128688"/>
            <a:ext cx="1813177" cy="121435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6EF5CD-FB05-4ECB-9957-D9F2A6BD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 Insiemi di insiemi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9575A-1AE9-407E-A3E3-25833844D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primo insieme è privo di elementi: </a:t>
            </a:r>
            <a:r>
              <a:rPr lang="it-IT" dirty="0">
                <a:sym typeface="Symbol" panose="05050102010706020507" pitchFamily="18" charset="2"/>
              </a:rPr>
              <a:t></a:t>
            </a:r>
          </a:p>
          <a:p>
            <a:r>
              <a:rPr lang="it-IT" dirty="0">
                <a:sym typeface="Symbol" panose="05050102010706020507" pitchFamily="18" charset="2"/>
              </a:rPr>
              <a:t>Il secondo insieme ha esattamente un elemento, cioè : {}</a:t>
            </a:r>
          </a:p>
          <a:p>
            <a:r>
              <a:rPr lang="it-IT" dirty="0">
                <a:sym typeface="Symbol" panose="05050102010706020507" pitchFamily="18" charset="2"/>
              </a:rPr>
              <a:t>Nel primo caso la cardinalità è 0</a:t>
            </a:r>
          </a:p>
          <a:p>
            <a:r>
              <a:rPr lang="it-IT" dirty="0">
                <a:sym typeface="Symbol" panose="05050102010706020507" pitchFamily="18" charset="2"/>
              </a:rPr>
              <a:t>Nel secondo caso è 1</a:t>
            </a:r>
          </a:p>
          <a:p>
            <a:r>
              <a:rPr lang="it-IT" dirty="0">
                <a:sym typeface="Symbol" panose="05050102010706020507" pitchFamily="18" charset="2"/>
              </a:rPr>
              <a:t>E quanto vale la cardinalità dell’insieme seguente?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it-IT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1C39433-C076-4375-8E83-CADCED20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923"/>
              </p:ext>
            </p:extLst>
          </p:nvPr>
        </p:nvGraphicFramePr>
        <p:xfrm>
          <a:off x="2994354" y="4258138"/>
          <a:ext cx="4553602" cy="209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4" imgW="774360" imgH="355320" progId="Equation.DSMT4">
                  <p:embed/>
                </p:oleObj>
              </mc:Choice>
              <mc:Fallback>
                <p:oleObj name="Equation" r:id="rId4" imgW="774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4354" y="4258138"/>
                        <a:ext cx="4553602" cy="2090178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E17EF25-466B-4FCE-865D-36404E5DE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012" y="3047496"/>
            <a:ext cx="2109712" cy="34397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1F87CF-3454-4B8F-9422-6062B9636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198" y="3086391"/>
            <a:ext cx="1544637" cy="34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5FEFC1F-09FD-4CF3-881E-91B6C522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3654" y="-5128688"/>
            <a:ext cx="1813177" cy="121435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6EF5CD-FB05-4ECB-9957-D9F2A6BD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 Risposta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9575A-1AE9-407E-A3E3-25833844D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cardinalità è 1</a:t>
            </a:r>
          </a:p>
          <a:p>
            <a:r>
              <a:rPr lang="it-IT" dirty="0">
                <a:sym typeface="Symbol" panose="05050102010706020507" pitchFamily="18" charset="2"/>
              </a:rPr>
              <a:t>Infatti 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endParaRPr lang="it-IT" dirty="0">
              <a:sym typeface="Symbol" panose="05050102010706020507" pitchFamily="18" charset="2"/>
            </a:endParaRP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>
                <a:sym typeface="Symbol" panose="05050102010706020507" pitchFamily="18" charset="2"/>
              </a:rPr>
              <a:t>è l’insieme avente come unico elemento l’insieme</a:t>
            </a:r>
          </a:p>
          <a:p>
            <a:pPr marL="0" indent="0">
              <a:buNone/>
            </a:pPr>
            <a:endParaRPr lang="it-IT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it-IT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1C39433-C076-4375-8E83-CADCED20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32888"/>
              </p:ext>
            </p:extLst>
          </p:nvPr>
        </p:nvGraphicFramePr>
        <p:xfrm>
          <a:off x="3322882" y="2790718"/>
          <a:ext cx="2344208" cy="107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4" imgW="774360" imgH="355320" progId="Equation.DSMT4">
                  <p:embed/>
                </p:oleObj>
              </mc:Choice>
              <mc:Fallback>
                <p:oleObj name="Equation" r:id="rId4" imgW="774360" imgH="35532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61C39433-C076-4375-8E83-CADCED20D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2882" y="2790718"/>
                        <a:ext cx="2344208" cy="1076030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E17EF25-466B-4FCE-865D-36404E5DE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012" y="3047496"/>
            <a:ext cx="2109712" cy="3439747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2A04D5B-9B44-4DFA-8B9D-6879461F3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19526"/>
              </p:ext>
            </p:extLst>
          </p:nvPr>
        </p:nvGraphicFramePr>
        <p:xfrm>
          <a:off x="3495675" y="4805363"/>
          <a:ext cx="19986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7" imgW="660240" imgH="330120" progId="Equation.DSMT4">
                  <p:embed/>
                </p:oleObj>
              </mc:Choice>
              <mc:Fallback>
                <p:oleObj name="Equation" r:id="rId7" imgW="660240" imgH="33012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61C39433-C076-4375-8E83-CADCED20D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5675" y="4805363"/>
                        <a:ext cx="1998663" cy="998537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83DF3D02-07E3-4337-8556-78B9340181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5908" y="3023599"/>
            <a:ext cx="816876" cy="35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ECEE6-C3A9-46FB-8551-29BA1959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/>
              <a:t>L’insieme delle parti</a:t>
            </a:r>
          </a:p>
        </p:txBody>
      </p:sp>
      <p:pic>
        <p:nvPicPr>
          <p:cNvPr id="4" name="Picture 6" descr="Puzzle Wallpapers - Free by ZEDGE™">
            <a:extLst>
              <a:ext uri="{FF2B5EF4-FFF2-40B4-BE49-F238E27FC236}">
                <a16:creationId xmlns:a16="http://schemas.microsoft.com/office/drawing/2014/main" id="{C0E5A200-37F7-4BEF-85CC-DC67402D2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 r="2" b="1497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Content Placeholder 5125">
            <a:extLst>
              <a:ext uri="{FF2B5EF4-FFF2-40B4-BE49-F238E27FC236}">
                <a16:creationId xmlns:a16="http://schemas.microsoft.com/office/drawing/2014/main" id="{F7A46564-3989-4E59-9DAD-916E2CBF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007995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Dato un </a:t>
            </a: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i="1" dirty="0"/>
              <a:t>X,</a:t>
            </a:r>
          </a:p>
          <a:p>
            <a:pPr marL="0" indent="0">
              <a:buNone/>
            </a:pPr>
            <a:r>
              <a:rPr lang="en-US" dirty="0" err="1"/>
              <a:t>si</a:t>
            </a:r>
            <a:r>
              <a:rPr lang="en-US" dirty="0"/>
              <a:t> dice </a:t>
            </a:r>
            <a:r>
              <a:rPr lang="en-US" b="1" i="1" dirty="0" err="1">
                <a:solidFill>
                  <a:srgbClr val="ACD433"/>
                </a:solidFill>
              </a:rPr>
              <a:t>insieme</a:t>
            </a:r>
            <a:r>
              <a:rPr lang="en-US" b="1" i="1" dirty="0">
                <a:solidFill>
                  <a:srgbClr val="ACD433"/>
                </a:solidFill>
              </a:rPr>
              <a:t> </a:t>
            </a:r>
            <a:r>
              <a:rPr lang="en-US" b="1" i="1" dirty="0" err="1">
                <a:solidFill>
                  <a:srgbClr val="ACD433"/>
                </a:solidFill>
              </a:rPr>
              <a:t>delle</a:t>
            </a:r>
            <a:r>
              <a:rPr lang="en-US" b="1" i="1" dirty="0">
                <a:solidFill>
                  <a:srgbClr val="ACD433"/>
                </a:solidFill>
              </a:rPr>
              <a:t> </a:t>
            </a:r>
            <a:r>
              <a:rPr lang="en-US" b="1" i="1" dirty="0" err="1">
                <a:solidFill>
                  <a:srgbClr val="ACD433"/>
                </a:solidFill>
              </a:rPr>
              <a:t>parti</a:t>
            </a:r>
            <a:r>
              <a:rPr lang="en-US" b="1" i="1" dirty="0">
                <a:solidFill>
                  <a:srgbClr val="ACD433"/>
                </a:solidFill>
              </a:rPr>
              <a:t> di X </a:t>
            </a:r>
          </a:p>
          <a:p>
            <a:pPr marL="0" indent="0">
              <a:buNone/>
            </a:pPr>
            <a:endParaRPr lang="en-US" dirty="0">
              <a:solidFill>
                <a:srgbClr val="ACD433"/>
              </a:solidFill>
            </a:endParaRP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87C077F-7B88-4717-9534-52C0C453E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580693"/>
              </p:ext>
            </p:extLst>
          </p:nvPr>
        </p:nvGraphicFramePr>
        <p:xfrm>
          <a:off x="5167313" y="3590925"/>
          <a:ext cx="6062662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5" imgW="1269720" imgH="279360" progId="Equation.DSMT4">
                  <p:embed/>
                </p:oleObj>
              </mc:Choice>
              <mc:Fallback>
                <p:oleObj name="Equation" r:id="rId5" imgW="1269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7313" y="3590925"/>
                        <a:ext cx="6062662" cy="1333500"/>
                      </a:xfrm>
                      <a:prstGeom prst="rect">
                        <a:avLst/>
                      </a:prstGeom>
                      <a:solidFill>
                        <a:srgbClr val="ACD433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75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4248-26C2-4149-A6AB-62B3A34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Ad esempio (iniziamo ad elencare)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9928872-B0F4-4440-A177-5A963B6E1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3864"/>
              </p:ext>
            </p:extLst>
          </p:nvPr>
        </p:nvGraphicFramePr>
        <p:xfrm>
          <a:off x="240996" y="2159962"/>
          <a:ext cx="9012832" cy="315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4" imgW="4470120" imgH="1562040" progId="Equation.DSMT4">
                  <p:embed/>
                </p:oleObj>
              </mc:Choice>
              <mc:Fallback>
                <p:oleObj name="Equation" r:id="rId4" imgW="447012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996" y="2159962"/>
                        <a:ext cx="9012832" cy="315084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4">
                              <a:lumMod val="40000"/>
                              <a:lumOff val="60000"/>
                            </a:schemeClr>
                          </a:gs>
                          <a:gs pos="50000">
                            <a:srgbClr val="ACD433"/>
                          </a:gs>
                          <a:gs pos="100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189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6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4248-26C2-4149-A6AB-62B3A34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Ad esempio (iniziamo a contare)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4357C601-275F-4334-A5B5-9BF54D39B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65636"/>
              </p:ext>
            </p:extLst>
          </p:nvPr>
        </p:nvGraphicFramePr>
        <p:xfrm>
          <a:off x="9277077" y="2159959"/>
          <a:ext cx="2673927" cy="315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27">
                  <a:extLst>
                    <a:ext uri="{9D8B030D-6E8A-4147-A177-3AD203B41FA5}">
                      <a16:colId xmlns:a16="http://schemas.microsoft.com/office/drawing/2014/main" val="120472029"/>
                    </a:ext>
                  </a:extLst>
                </a:gridCol>
              </a:tblGrid>
              <a:tr h="558896">
                <a:tc>
                  <a:txBody>
                    <a:bodyPr/>
                    <a:lstStyle/>
                    <a:p>
                      <a:pPr algn="ctr"/>
                      <a:r>
                        <a:rPr lang="it-IT" sz="30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07576"/>
                  </a:ext>
                </a:extLst>
              </a:tr>
              <a:tr h="605704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93260"/>
                  </a:ext>
                </a:extLst>
              </a:tr>
              <a:tr h="558896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28662"/>
                  </a:ext>
                </a:extLst>
              </a:tr>
              <a:tr h="570986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61952"/>
                  </a:ext>
                </a:extLst>
              </a:tr>
              <a:tr h="856368">
                <a:tc>
                  <a:txBody>
                    <a:bodyPr/>
                    <a:lstStyle/>
                    <a:p>
                      <a:pPr algn="ctr"/>
                      <a:r>
                        <a:rPr lang="it-IT" sz="3000" b="1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22389"/>
                  </a:ext>
                </a:extLst>
              </a:tr>
            </a:tbl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9928872-B0F4-4440-A177-5A963B6E1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115574"/>
              </p:ext>
            </p:extLst>
          </p:nvPr>
        </p:nvGraphicFramePr>
        <p:xfrm>
          <a:off x="240996" y="2159962"/>
          <a:ext cx="9012832" cy="315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4" imgW="4470120" imgH="1562040" progId="Equation.DSMT4">
                  <p:embed/>
                </p:oleObj>
              </mc:Choice>
              <mc:Fallback>
                <p:oleObj name="Equation" r:id="rId4" imgW="4470120" imgH="1562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9928872-B0F4-4440-A177-5A963B6E1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996" y="2159962"/>
                        <a:ext cx="9012832" cy="315084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4">
                              <a:lumMod val="40000"/>
                              <a:lumOff val="60000"/>
                            </a:schemeClr>
                          </a:gs>
                          <a:gs pos="50000">
                            <a:srgbClr val="ACD433"/>
                          </a:gs>
                          <a:gs pos="100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189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34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A199B-0AD9-4D48-BA15-1528BAAB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it-IT" dirty="0"/>
              <a:t>Osserviamo che …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6526AC5-B69B-47B3-AFD9-961DC6CB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40A09FC-0CA0-4C21-BE1C-1463F1CFC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F638F10-EE56-40D0-BF90-58420C1B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7837AB-EF28-4BE4-83C8-B73A236F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30" y="647699"/>
            <a:ext cx="3226763" cy="3242202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007ECD-0DF8-4267-B2FD-CF7B64CD1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05632-9932-40F9-8695-712AA4CC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609405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500" dirty="0"/>
              <a:t>Ogni volta che all’insieme </a:t>
            </a:r>
          </a:p>
          <a:p>
            <a:pPr marL="0" indent="0">
              <a:buNone/>
            </a:pPr>
            <a:r>
              <a:rPr lang="it-IT" sz="3500" dirty="0"/>
              <a:t>si </a:t>
            </a:r>
            <a:r>
              <a:rPr lang="it-IT" sz="3500" b="1" u="sng" dirty="0">
                <a:solidFill>
                  <a:srgbClr val="FFFF00"/>
                </a:solidFill>
              </a:rPr>
              <a:t>aggiunge un elemento</a:t>
            </a:r>
            <a:r>
              <a:rPr lang="it-IT" sz="3500" dirty="0"/>
              <a:t>, </a:t>
            </a:r>
          </a:p>
          <a:p>
            <a:pPr marL="0" indent="0">
              <a:buNone/>
            </a:pPr>
            <a:r>
              <a:rPr lang="it-IT" sz="3500" dirty="0"/>
              <a:t>la </a:t>
            </a:r>
            <a:r>
              <a:rPr lang="it-IT" sz="3500" b="1" dirty="0"/>
              <a:t>cardinalità dell’insieme delle parti </a:t>
            </a:r>
            <a:r>
              <a:rPr lang="it-IT" sz="3500" b="1" u="sng" dirty="0">
                <a:solidFill>
                  <a:srgbClr val="FFFF00"/>
                </a:solidFill>
              </a:rPr>
              <a:t>raddoppia</a:t>
            </a:r>
            <a:r>
              <a:rPr lang="it-IT" sz="3500" b="1" dirty="0"/>
              <a:t>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D9E9F4-B96C-4F13-B127-2026A3E07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533" y="4085841"/>
            <a:ext cx="2162557" cy="2162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63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1376</Words>
  <Application>Microsoft Office PowerPoint</Application>
  <PresentationFormat>Widescreen</PresentationFormat>
  <Paragraphs>231</Paragraphs>
  <Slides>33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2" baseType="lpstr">
      <vt:lpstr>Arial Black</vt:lpstr>
      <vt:lpstr>Blackadder ITC</vt:lpstr>
      <vt:lpstr>Brush Script MT</vt:lpstr>
      <vt:lpstr>Calibri</vt:lpstr>
      <vt:lpstr>Century Gothic</vt:lpstr>
      <vt:lpstr>Script MT Bold</vt:lpstr>
      <vt:lpstr>Wingdings 3</vt:lpstr>
      <vt:lpstr>Ione</vt:lpstr>
      <vt:lpstr>Equation</vt:lpstr>
      <vt:lpstr>PRECORSO DI MATEMATICA</vt:lpstr>
      <vt:lpstr>Iniziamo con una domanda</vt:lpstr>
      <vt:lpstr>  </vt:lpstr>
      <vt:lpstr>     Insiemi di insiemi</vt:lpstr>
      <vt:lpstr>     Risposta</vt:lpstr>
      <vt:lpstr>L’insieme delle parti</vt:lpstr>
      <vt:lpstr>Ad esempio (iniziamo ad elencare)</vt:lpstr>
      <vt:lpstr>Ad esempio (iniziamo a contare)</vt:lpstr>
      <vt:lpstr>Osserviamo che …</vt:lpstr>
      <vt:lpstr>Passando da 3 a 4 elementi …</vt:lpstr>
      <vt:lpstr>ECCO PERCHé!</vt:lpstr>
      <vt:lpstr>Bianco e nero</vt:lpstr>
      <vt:lpstr>Se ne deduce che …</vt:lpstr>
      <vt:lpstr>E si intuisce che, in generale …</vt:lpstr>
      <vt:lpstr>In generale …</vt:lpstr>
      <vt:lpstr>In generale …</vt:lpstr>
      <vt:lpstr>In generale …</vt:lpstr>
      <vt:lpstr>In generale …</vt:lpstr>
      <vt:lpstr>In generale …</vt:lpstr>
      <vt:lpstr>In generale …</vt:lpstr>
      <vt:lpstr>In generale …</vt:lpstr>
      <vt:lpstr>In generale …</vt:lpstr>
      <vt:lpstr>I numeri transfiniti</vt:lpstr>
      <vt:lpstr>I numeri transfiniti</vt:lpstr>
      <vt:lpstr>I numeri transfiniti</vt:lpstr>
      <vt:lpstr>I numeri transfiniti</vt:lpstr>
      <vt:lpstr>I numeri transfiniti</vt:lpstr>
      <vt:lpstr>Domanda conclusiva</vt:lpstr>
      <vt:lpstr>Domanda conclusiva</vt:lpstr>
      <vt:lpstr>APPENDICE  Perché  ℝ e ℕ non sono equipotenti </vt:lpstr>
      <vt:lpstr>APPENDICE  Perché  ℝ e ℕ non sono equipotenti </vt:lpstr>
      <vt:lpstr>APPENDICE  Perché  ℝ e ℕ non sono equipotenti </vt:lpstr>
      <vt:lpstr>APPENDICE  Perché  ℝ e ℕ non sono equipotenti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11</cp:revision>
  <cp:lastPrinted>2020-09-23T16:57:33Z</cp:lastPrinted>
  <dcterms:created xsi:type="dcterms:W3CDTF">2020-09-12T12:50:01Z</dcterms:created>
  <dcterms:modified xsi:type="dcterms:W3CDTF">2020-09-23T17:00:53Z</dcterms:modified>
</cp:coreProperties>
</file>