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ink/ink1.xml" ContentType="application/inkml+xml"/>
  <Override PartName="/ppt/ink/ink2.xml" ContentType="application/inkml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ink/ink3.xml" ContentType="application/inkml+xml"/>
  <Override PartName="/ppt/ink/ink4.xml" ContentType="application/inkml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029" r:id="rId2"/>
  </p:sldMasterIdLst>
  <p:notesMasterIdLst>
    <p:notesMasterId r:id="rId22"/>
  </p:notesMasterIdLst>
  <p:sldIdLst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D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306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30A110-2464-4B08-9B1F-EE9CAF232130}" type="doc">
      <dgm:prSet loTypeId="urn:microsoft.com/office/officeart/2005/8/layout/process4" loCatId="process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362258F-533D-4A3A-BB50-90BA26926C23}">
      <dgm:prSet/>
      <dgm:spPr/>
      <dgm:t>
        <a:bodyPr/>
        <a:lstStyle/>
        <a:p>
          <a:r>
            <a:rPr lang="it-IT" b="0" i="0"/>
            <a:t>Provare che l’implicazione </a:t>
          </a:r>
          <a:r>
            <a:rPr lang="it-IT" b="0" i="1"/>
            <a:t>A</a:t>
          </a:r>
          <a:r>
            <a:rPr lang="it-IT" b="0" i="0">
              <a:sym typeface="Symbol" panose="05050102010706020507" pitchFamily="18" charset="2"/>
            </a:rPr>
            <a:t></a:t>
          </a:r>
          <a:r>
            <a:rPr lang="it-IT" b="0" i="1"/>
            <a:t>B  </a:t>
          </a:r>
          <a:r>
            <a:rPr lang="it-IT" b="0" i="0"/>
            <a:t>è vera dimostrando che la sua negazione è falsa. </a:t>
          </a:r>
          <a:endParaRPr lang="en-US"/>
        </a:p>
      </dgm:t>
    </dgm:pt>
    <dgm:pt modelId="{1D7F0551-3F76-433C-8A57-D6EF59D422BF}" type="parTrans" cxnId="{3F7C15B3-A48C-448D-8126-0BEE5CA40A22}">
      <dgm:prSet/>
      <dgm:spPr/>
      <dgm:t>
        <a:bodyPr/>
        <a:lstStyle/>
        <a:p>
          <a:endParaRPr lang="en-US"/>
        </a:p>
      </dgm:t>
    </dgm:pt>
    <dgm:pt modelId="{2DBF2094-CE4D-4711-A5A8-187D27403BCC}" type="sibTrans" cxnId="{3F7C15B3-A48C-448D-8126-0BEE5CA40A22}">
      <dgm:prSet/>
      <dgm:spPr/>
      <dgm:t>
        <a:bodyPr/>
        <a:lstStyle/>
        <a:p>
          <a:endParaRPr lang="en-US"/>
        </a:p>
      </dgm:t>
    </dgm:pt>
    <dgm:pt modelId="{4736D502-8796-406A-A24B-652349DB9D44}">
      <dgm:prSet/>
      <dgm:spPr/>
      <dgm:t>
        <a:bodyPr/>
        <a:lstStyle/>
        <a:p>
          <a:r>
            <a:rPr lang="it-IT" b="0" i="0" dirty="0">
              <a:solidFill>
                <a:srgbClr val="0070C0"/>
              </a:solidFill>
            </a:rPr>
            <a:t>O meglio: provare che è vera la proposizione equivalente  </a:t>
          </a:r>
          <a:r>
            <a:rPr lang="it-IT" b="0" i="1" dirty="0">
              <a:solidFill>
                <a:srgbClr val="0070C0"/>
              </a:solidFill>
            </a:rPr>
            <a:t>B</a:t>
          </a:r>
          <a:r>
            <a:rPr lang="it-IT" b="0" i="0" dirty="0">
              <a:solidFill>
                <a:srgbClr val="0070C0"/>
              </a:solidFill>
              <a:sym typeface="Symbol" panose="05050102010706020507" pitchFamily="18" charset="2"/>
            </a:rPr>
            <a:t></a:t>
          </a:r>
          <a:r>
            <a:rPr lang="it-IT" b="0" i="1" dirty="0">
              <a:solidFill>
                <a:srgbClr val="0070C0"/>
              </a:solidFill>
            </a:rPr>
            <a:t>A,</a:t>
          </a:r>
          <a:r>
            <a:rPr lang="it-IT" b="0" i="0" dirty="0">
              <a:solidFill>
                <a:srgbClr val="0070C0"/>
              </a:solidFill>
            </a:rPr>
            <a:t> dimostrando che è </a:t>
          </a:r>
          <a:r>
            <a:rPr lang="it-IT" b="1" i="0" dirty="0">
              <a:solidFill>
                <a:srgbClr val="0070C0"/>
              </a:solidFill>
            </a:rPr>
            <a:t>falsa</a:t>
          </a:r>
          <a:r>
            <a:rPr lang="it-IT" b="0" i="0" dirty="0">
              <a:solidFill>
                <a:srgbClr val="0070C0"/>
              </a:solidFill>
            </a:rPr>
            <a:t> la proposizione </a:t>
          </a:r>
          <a:r>
            <a:rPr lang="it-IT" b="1" i="1" dirty="0">
              <a:solidFill>
                <a:srgbClr val="0070C0"/>
              </a:solidFill>
            </a:rPr>
            <a:t>A</a:t>
          </a:r>
          <a:r>
            <a:rPr lang="it-IT" b="1" i="0" dirty="0">
              <a:solidFill>
                <a:srgbClr val="0070C0"/>
              </a:solidFill>
              <a:sym typeface="Symbol" panose="05050102010706020507" pitchFamily="18" charset="2"/>
            </a:rPr>
            <a:t></a:t>
          </a:r>
          <a:r>
            <a:rPr lang="it-IT" b="1" i="1" dirty="0">
              <a:solidFill>
                <a:srgbClr val="0070C0"/>
              </a:solidFill>
            </a:rPr>
            <a:t>B</a:t>
          </a:r>
          <a:r>
            <a:rPr lang="it-IT" b="1" i="0" dirty="0">
              <a:solidFill>
                <a:srgbClr val="0070C0"/>
              </a:solidFill>
            </a:rPr>
            <a:t>, </a:t>
          </a:r>
          <a:r>
            <a:rPr lang="it-IT" b="0" i="0" dirty="0">
              <a:solidFill>
                <a:srgbClr val="0070C0"/>
              </a:solidFill>
            </a:rPr>
            <a:t>equivalente alla  sua negazione.</a:t>
          </a:r>
          <a:r>
            <a:rPr lang="it-IT" b="0" i="0" dirty="0"/>
            <a:t> </a:t>
          </a:r>
          <a:endParaRPr lang="en-US" dirty="0"/>
        </a:p>
      </dgm:t>
    </dgm:pt>
    <dgm:pt modelId="{ED454296-9F1B-4A11-AA7E-893FCBBF4044}" type="parTrans" cxnId="{CB9936DC-77B7-4B0A-9777-14B0D5A4B761}">
      <dgm:prSet/>
      <dgm:spPr/>
      <dgm:t>
        <a:bodyPr/>
        <a:lstStyle/>
        <a:p>
          <a:endParaRPr lang="en-US"/>
        </a:p>
      </dgm:t>
    </dgm:pt>
    <dgm:pt modelId="{D79507AA-598D-48AF-927F-AF47A71235AB}" type="sibTrans" cxnId="{CB9936DC-77B7-4B0A-9777-14B0D5A4B761}">
      <dgm:prSet/>
      <dgm:spPr/>
      <dgm:t>
        <a:bodyPr/>
        <a:lstStyle/>
        <a:p>
          <a:endParaRPr lang="en-US"/>
        </a:p>
      </dgm:t>
    </dgm:pt>
    <dgm:pt modelId="{9305C4FE-5586-487F-B5E7-490D50160CB5}" type="pres">
      <dgm:prSet presAssocID="{8D30A110-2464-4B08-9B1F-EE9CAF232130}" presName="Name0" presStyleCnt="0">
        <dgm:presLayoutVars>
          <dgm:dir/>
          <dgm:animLvl val="lvl"/>
          <dgm:resizeHandles val="exact"/>
        </dgm:presLayoutVars>
      </dgm:prSet>
      <dgm:spPr/>
    </dgm:pt>
    <dgm:pt modelId="{23972A9D-6900-42EE-B02E-181B66507599}" type="pres">
      <dgm:prSet presAssocID="{4736D502-8796-406A-A24B-652349DB9D44}" presName="boxAndChildren" presStyleCnt="0"/>
      <dgm:spPr/>
    </dgm:pt>
    <dgm:pt modelId="{C9A06DFD-6336-4668-AB4F-077191ACE84E}" type="pres">
      <dgm:prSet presAssocID="{4736D502-8796-406A-A24B-652349DB9D44}" presName="parentTextBox" presStyleLbl="node1" presStyleIdx="0" presStyleCnt="2"/>
      <dgm:spPr/>
    </dgm:pt>
    <dgm:pt modelId="{C1E1ACCD-9869-42AC-A3A4-5606C1A983B9}" type="pres">
      <dgm:prSet presAssocID="{2DBF2094-CE4D-4711-A5A8-187D27403BCC}" presName="sp" presStyleCnt="0"/>
      <dgm:spPr/>
    </dgm:pt>
    <dgm:pt modelId="{69732560-67D5-4519-8BEC-94C6134DE182}" type="pres">
      <dgm:prSet presAssocID="{8362258F-533D-4A3A-BB50-90BA26926C23}" presName="arrowAndChildren" presStyleCnt="0"/>
      <dgm:spPr/>
    </dgm:pt>
    <dgm:pt modelId="{E4C3225B-D01A-4714-8336-E8B3B89000B1}" type="pres">
      <dgm:prSet presAssocID="{8362258F-533D-4A3A-BB50-90BA26926C23}" presName="parentTextArrow" presStyleLbl="node1" presStyleIdx="1" presStyleCnt="2"/>
      <dgm:spPr/>
    </dgm:pt>
  </dgm:ptLst>
  <dgm:cxnLst>
    <dgm:cxn modelId="{F1A47B1F-BC12-4F2A-B444-A13B3791C824}" type="presOf" srcId="{8D30A110-2464-4B08-9B1F-EE9CAF232130}" destId="{9305C4FE-5586-487F-B5E7-490D50160CB5}" srcOrd="0" destOrd="0" presId="urn:microsoft.com/office/officeart/2005/8/layout/process4"/>
    <dgm:cxn modelId="{535DD08A-2102-40A1-852D-6DCFC542729E}" type="presOf" srcId="{8362258F-533D-4A3A-BB50-90BA26926C23}" destId="{E4C3225B-D01A-4714-8336-E8B3B89000B1}" srcOrd="0" destOrd="0" presId="urn:microsoft.com/office/officeart/2005/8/layout/process4"/>
    <dgm:cxn modelId="{3F7C15B3-A48C-448D-8126-0BEE5CA40A22}" srcId="{8D30A110-2464-4B08-9B1F-EE9CAF232130}" destId="{8362258F-533D-4A3A-BB50-90BA26926C23}" srcOrd="0" destOrd="0" parTransId="{1D7F0551-3F76-433C-8A57-D6EF59D422BF}" sibTransId="{2DBF2094-CE4D-4711-A5A8-187D27403BCC}"/>
    <dgm:cxn modelId="{CB9936DC-77B7-4B0A-9777-14B0D5A4B761}" srcId="{8D30A110-2464-4B08-9B1F-EE9CAF232130}" destId="{4736D502-8796-406A-A24B-652349DB9D44}" srcOrd="1" destOrd="0" parTransId="{ED454296-9F1B-4A11-AA7E-893FCBBF4044}" sibTransId="{D79507AA-598D-48AF-927F-AF47A71235AB}"/>
    <dgm:cxn modelId="{93909CED-90E2-4390-9421-40338C72E0CD}" type="presOf" srcId="{4736D502-8796-406A-A24B-652349DB9D44}" destId="{C9A06DFD-6336-4668-AB4F-077191ACE84E}" srcOrd="0" destOrd="0" presId="urn:microsoft.com/office/officeart/2005/8/layout/process4"/>
    <dgm:cxn modelId="{DF13C4F5-BE2E-4402-8CD6-CC2386E5EE86}" type="presParOf" srcId="{9305C4FE-5586-487F-B5E7-490D50160CB5}" destId="{23972A9D-6900-42EE-B02E-181B66507599}" srcOrd="0" destOrd="0" presId="urn:microsoft.com/office/officeart/2005/8/layout/process4"/>
    <dgm:cxn modelId="{31E0ED68-D6E2-4679-9975-040CC7B23F66}" type="presParOf" srcId="{23972A9D-6900-42EE-B02E-181B66507599}" destId="{C9A06DFD-6336-4668-AB4F-077191ACE84E}" srcOrd="0" destOrd="0" presId="urn:microsoft.com/office/officeart/2005/8/layout/process4"/>
    <dgm:cxn modelId="{B712DD8F-09E3-40FD-96F0-BC8877D36459}" type="presParOf" srcId="{9305C4FE-5586-487F-B5E7-490D50160CB5}" destId="{C1E1ACCD-9869-42AC-A3A4-5606C1A983B9}" srcOrd="1" destOrd="0" presId="urn:microsoft.com/office/officeart/2005/8/layout/process4"/>
    <dgm:cxn modelId="{3052EB74-0E4E-4C70-817C-5482F854305B}" type="presParOf" srcId="{9305C4FE-5586-487F-B5E7-490D50160CB5}" destId="{69732560-67D5-4519-8BEC-94C6134DE182}" srcOrd="2" destOrd="0" presId="urn:microsoft.com/office/officeart/2005/8/layout/process4"/>
    <dgm:cxn modelId="{BDEBCEAB-A8F7-4A03-A161-D800D07DEDB8}" type="presParOf" srcId="{69732560-67D5-4519-8BEC-94C6134DE182}" destId="{E4C3225B-D01A-4714-8336-E8B3B89000B1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D30A110-2464-4B08-9B1F-EE9CAF232130}" type="doc">
      <dgm:prSet loTypeId="urn:microsoft.com/office/officeart/2005/8/layout/hierarchy1" loCatId="hierarchy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8362258F-533D-4A3A-BB50-90BA26926C23}">
      <dgm:prSet/>
      <dgm:spPr/>
      <dgm:t>
        <a:bodyPr/>
        <a:lstStyle/>
        <a:p>
          <a:r>
            <a:rPr lang="it-IT" b="0" i="0" dirty="0"/>
            <a:t>Si prova che</a:t>
          </a:r>
        </a:p>
        <a:p>
          <a:r>
            <a:rPr lang="it-IT" b="1" i="1" dirty="0"/>
            <a:t>A</a:t>
          </a:r>
          <a:r>
            <a:rPr lang="it-IT" b="1" i="0" dirty="0">
              <a:sym typeface="Symbol" panose="05050102010706020507" pitchFamily="18" charset="2"/>
            </a:rPr>
            <a:t></a:t>
          </a:r>
          <a:r>
            <a:rPr lang="it-IT" b="1" i="1" dirty="0"/>
            <a:t>B </a:t>
          </a:r>
          <a:r>
            <a:rPr lang="it-IT" b="1" i="0" dirty="0"/>
            <a:t>è falsa</a:t>
          </a:r>
          <a:r>
            <a:rPr lang="it-IT" b="0" i="0" dirty="0"/>
            <a:t> </a:t>
          </a:r>
          <a:endParaRPr lang="en-US" i="0" dirty="0"/>
        </a:p>
      </dgm:t>
    </dgm:pt>
    <dgm:pt modelId="{1D7F0551-3F76-433C-8A57-D6EF59D422BF}" type="parTrans" cxnId="{3F7C15B3-A48C-448D-8126-0BEE5CA40A22}">
      <dgm:prSet/>
      <dgm:spPr/>
      <dgm:t>
        <a:bodyPr/>
        <a:lstStyle/>
        <a:p>
          <a:endParaRPr lang="en-US"/>
        </a:p>
      </dgm:t>
    </dgm:pt>
    <dgm:pt modelId="{2DBF2094-CE4D-4711-A5A8-187D27403BCC}" type="sibTrans" cxnId="{3F7C15B3-A48C-448D-8126-0BEE5CA40A22}">
      <dgm:prSet/>
      <dgm:spPr/>
      <dgm:t>
        <a:bodyPr/>
        <a:lstStyle/>
        <a:p>
          <a:endParaRPr lang="en-US"/>
        </a:p>
      </dgm:t>
    </dgm:pt>
    <dgm:pt modelId="{4736D502-8796-406A-A24B-652349DB9D44}">
      <dgm:prSet/>
      <dgm:spPr/>
      <dgm:t>
        <a:bodyPr/>
        <a:lstStyle/>
        <a:p>
          <a:r>
            <a:rPr lang="it-IT" b="0" i="0" dirty="0"/>
            <a:t>dimostrando che   l’implicazione</a:t>
          </a:r>
        </a:p>
        <a:p>
          <a:r>
            <a:rPr lang="it-IT" b="1" i="1" dirty="0"/>
            <a:t>A</a:t>
          </a:r>
          <a:r>
            <a:rPr lang="it-IT" b="1" i="0" dirty="0">
              <a:sym typeface="Symbol" panose="05050102010706020507" pitchFamily="18" charset="2"/>
            </a:rPr>
            <a:t></a:t>
          </a:r>
          <a:r>
            <a:rPr lang="it-IT" b="1" i="1" dirty="0"/>
            <a:t>B</a:t>
          </a:r>
          <a:r>
            <a:rPr lang="it-IT" b="1" i="0" dirty="0">
              <a:sym typeface="Symbol" panose="05050102010706020507" pitchFamily="18" charset="2"/>
            </a:rPr>
            <a:t></a:t>
          </a:r>
          <a:r>
            <a:rPr lang="it-IT" b="1" i="1" dirty="0">
              <a:sym typeface="Symbol" panose="05050102010706020507" pitchFamily="18" charset="2"/>
            </a:rPr>
            <a:t>C </a:t>
          </a:r>
          <a:r>
            <a:rPr lang="it-IT" b="0" i="1" dirty="0">
              <a:sym typeface="Symbol" panose="05050102010706020507" pitchFamily="18" charset="2"/>
            </a:rPr>
            <a:t> </a:t>
          </a:r>
          <a:r>
            <a:rPr lang="it-IT" b="1" i="0" dirty="0">
              <a:sym typeface="Symbol" panose="05050102010706020507" pitchFamily="18" charset="2"/>
            </a:rPr>
            <a:t>è vera</a:t>
          </a:r>
          <a:r>
            <a:rPr lang="it-IT" b="0" i="1" dirty="0">
              <a:sym typeface="Symbol" panose="05050102010706020507" pitchFamily="18" charset="2"/>
            </a:rPr>
            <a:t>, </a:t>
          </a:r>
          <a:r>
            <a:rPr lang="it-IT" b="1" i="0" dirty="0"/>
            <a:t> </a:t>
          </a:r>
          <a:r>
            <a:rPr lang="it-IT" b="0" i="0" dirty="0"/>
            <a:t>ove </a:t>
          </a:r>
          <a:r>
            <a:rPr lang="it-IT" b="1" i="1" dirty="0"/>
            <a:t>C</a:t>
          </a:r>
          <a:r>
            <a:rPr lang="it-IT" b="0" i="1" dirty="0"/>
            <a:t> </a:t>
          </a:r>
          <a:r>
            <a:rPr lang="it-IT" b="0" i="0" dirty="0"/>
            <a:t>è una proposizione </a:t>
          </a:r>
          <a:r>
            <a:rPr lang="it-IT" b="1" i="0" dirty="0"/>
            <a:t>falsa</a:t>
          </a:r>
          <a:r>
            <a:rPr lang="it-IT" b="0" i="0" dirty="0"/>
            <a:t>.</a:t>
          </a:r>
          <a:endParaRPr lang="en-US" i="0" dirty="0"/>
        </a:p>
      </dgm:t>
    </dgm:pt>
    <dgm:pt modelId="{ED454296-9F1B-4A11-AA7E-893FCBBF4044}" type="parTrans" cxnId="{CB9936DC-77B7-4B0A-9777-14B0D5A4B761}">
      <dgm:prSet/>
      <dgm:spPr/>
      <dgm:t>
        <a:bodyPr/>
        <a:lstStyle/>
        <a:p>
          <a:endParaRPr lang="en-US"/>
        </a:p>
      </dgm:t>
    </dgm:pt>
    <dgm:pt modelId="{D79507AA-598D-48AF-927F-AF47A71235AB}" type="sibTrans" cxnId="{CB9936DC-77B7-4B0A-9777-14B0D5A4B761}">
      <dgm:prSet/>
      <dgm:spPr/>
      <dgm:t>
        <a:bodyPr/>
        <a:lstStyle/>
        <a:p>
          <a:endParaRPr lang="en-US"/>
        </a:p>
      </dgm:t>
    </dgm:pt>
    <dgm:pt modelId="{D4BB9067-2FA6-4B51-9E21-FA77DA79130C}" type="pres">
      <dgm:prSet presAssocID="{8D30A110-2464-4B08-9B1F-EE9CAF23213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B901A53-2580-4CEB-85F9-A8B532A09081}" type="pres">
      <dgm:prSet presAssocID="{8362258F-533D-4A3A-BB50-90BA26926C23}" presName="hierRoot1" presStyleCnt="0"/>
      <dgm:spPr/>
    </dgm:pt>
    <dgm:pt modelId="{F5D3F7E4-C7EC-460D-A391-B7FA6CB37DF2}" type="pres">
      <dgm:prSet presAssocID="{8362258F-533D-4A3A-BB50-90BA26926C23}" presName="composite" presStyleCnt="0"/>
      <dgm:spPr/>
    </dgm:pt>
    <dgm:pt modelId="{135F7D64-F1F1-4521-841B-8073F1D1C15F}" type="pres">
      <dgm:prSet presAssocID="{8362258F-533D-4A3A-BB50-90BA26926C23}" presName="background" presStyleLbl="node0" presStyleIdx="0" presStyleCnt="2"/>
      <dgm:spPr/>
    </dgm:pt>
    <dgm:pt modelId="{09E474A2-CAF8-4354-B30B-D20C4A64048A}" type="pres">
      <dgm:prSet presAssocID="{8362258F-533D-4A3A-BB50-90BA26926C23}" presName="text" presStyleLbl="fgAcc0" presStyleIdx="0" presStyleCnt="2">
        <dgm:presLayoutVars>
          <dgm:chPref val="3"/>
        </dgm:presLayoutVars>
      </dgm:prSet>
      <dgm:spPr/>
    </dgm:pt>
    <dgm:pt modelId="{4023A696-B8D8-40C4-9B51-D1A7868C58E7}" type="pres">
      <dgm:prSet presAssocID="{8362258F-533D-4A3A-BB50-90BA26926C23}" presName="hierChild2" presStyleCnt="0"/>
      <dgm:spPr/>
    </dgm:pt>
    <dgm:pt modelId="{5E3D6530-1334-4187-ACCD-B235353F7453}" type="pres">
      <dgm:prSet presAssocID="{4736D502-8796-406A-A24B-652349DB9D44}" presName="hierRoot1" presStyleCnt="0"/>
      <dgm:spPr/>
    </dgm:pt>
    <dgm:pt modelId="{7D44EC0E-2195-4932-94ED-4785C983CCEF}" type="pres">
      <dgm:prSet presAssocID="{4736D502-8796-406A-A24B-652349DB9D44}" presName="composite" presStyleCnt="0"/>
      <dgm:spPr/>
    </dgm:pt>
    <dgm:pt modelId="{3BF3E8CB-3A43-4D14-8D04-36D2EADD2D13}" type="pres">
      <dgm:prSet presAssocID="{4736D502-8796-406A-A24B-652349DB9D44}" presName="background" presStyleLbl="node0" presStyleIdx="1" presStyleCnt="2"/>
      <dgm:spPr/>
    </dgm:pt>
    <dgm:pt modelId="{72964494-AF22-4FA3-877D-D2787FDB67CA}" type="pres">
      <dgm:prSet presAssocID="{4736D502-8796-406A-A24B-652349DB9D44}" presName="text" presStyleLbl="fgAcc0" presStyleIdx="1" presStyleCnt="2">
        <dgm:presLayoutVars>
          <dgm:chPref val="3"/>
        </dgm:presLayoutVars>
      </dgm:prSet>
      <dgm:spPr/>
    </dgm:pt>
    <dgm:pt modelId="{691BCBA7-9234-4580-8EA0-1696EC75EF57}" type="pres">
      <dgm:prSet presAssocID="{4736D502-8796-406A-A24B-652349DB9D44}" presName="hierChild2" presStyleCnt="0"/>
      <dgm:spPr/>
    </dgm:pt>
  </dgm:ptLst>
  <dgm:cxnLst>
    <dgm:cxn modelId="{0712C222-1A6A-42BC-8323-998C0D60531F}" type="presOf" srcId="{8362258F-533D-4A3A-BB50-90BA26926C23}" destId="{09E474A2-CAF8-4354-B30B-D20C4A64048A}" srcOrd="0" destOrd="0" presId="urn:microsoft.com/office/officeart/2005/8/layout/hierarchy1"/>
    <dgm:cxn modelId="{C252A82A-4A13-4240-B66F-199F63836C71}" type="presOf" srcId="{8D30A110-2464-4B08-9B1F-EE9CAF232130}" destId="{D4BB9067-2FA6-4B51-9E21-FA77DA79130C}" srcOrd="0" destOrd="0" presId="urn:microsoft.com/office/officeart/2005/8/layout/hierarchy1"/>
    <dgm:cxn modelId="{E2B7759B-DB1F-40A3-8A8C-6B83C1B7C946}" type="presOf" srcId="{4736D502-8796-406A-A24B-652349DB9D44}" destId="{72964494-AF22-4FA3-877D-D2787FDB67CA}" srcOrd="0" destOrd="0" presId="urn:microsoft.com/office/officeart/2005/8/layout/hierarchy1"/>
    <dgm:cxn modelId="{3F7C15B3-A48C-448D-8126-0BEE5CA40A22}" srcId="{8D30A110-2464-4B08-9B1F-EE9CAF232130}" destId="{8362258F-533D-4A3A-BB50-90BA26926C23}" srcOrd="0" destOrd="0" parTransId="{1D7F0551-3F76-433C-8A57-D6EF59D422BF}" sibTransId="{2DBF2094-CE4D-4711-A5A8-187D27403BCC}"/>
    <dgm:cxn modelId="{CB9936DC-77B7-4B0A-9777-14B0D5A4B761}" srcId="{8D30A110-2464-4B08-9B1F-EE9CAF232130}" destId="{4736D502-8796-406A-A24B-652349DB9D44}" srcOrd="1" destOrd="0" parTransId="{ED454296-9F1B-4A11-AA7E-893FCBBF4044}" sibTransId="{D79507AA-598D-48AF-927F-AF47A71235AB}"/>
    <dgm:cxn modelId="{CA5EDB87-CEA1-4760-BC2A-6EC9D24A2B18}" type="presParOf" srcId="{D4BB9067-2FA6-4B51-9E21-FA77DA79130C}" destId="{7B901A53-2580-4CEB-85F9-A8B532A09081}" srcOrd="0" destOrd="0" presId="urn:microsoft.com/office/officeart/2005/8/layout/hierarchy1"/>
    <dgm:cxn modelId="{928BF9EC-DE7B-417A-B036-CE5F77029258}" type="presParOf" srcId="{7B901A53-2580-4CEB-85F9-A8B532A09081}" destId="{F5D3F7E4-C7EC-460D-A391-B7FA6CB37DF2}" srcOrd="0" destOrd="0" presId="urn:microsoft.com/office/officeart/2005/8/layout/hierarchy1"/>
    <dgm:cxn modelId="{AFF9EFF5-19F0-42C9-8B1D-958A97D4EEBC}" type="presParOf" srcId="{F5D3F7E4-C7EC-460D-A391-B7FA6CB37DF2}" destId="{135F7D64-F1F1-4521-841B-8073F1D1C15F}" srcOrd="0" destOrd="0" presId="urn:microsoft.com/office/officeart/2005/8/layout/hierarchy1"/>
    <dgm:cxn modelId="{C31A5D2C-20DF-4DB4-B90B-EFFA003229E7}" type="presParOf" srcId="{F5D3F7E4-C7EC-460D-A391-B7FA6CB37DF2}" destId="{09E474A2-CAF8-4354-B30B-D20C4A64048A}" srcOrd="1" destOrd="0" presId="urn:microsoft.com/office/officeart/2005/8/layout/hierarchy1"/>
    <dgm:cxn modelId="{1426F9B9-6B5A-4178-B38A-C926E5FE4A9F}" type="presParOf" srcId="{7B901A53-2580-4CEB-85F9-A8B532A09081}" destId="{4023A696-B8D8-40C4-9B51-D1A7868C58E7}" srcOrd="1" destOrd="0" presId="urn:microsoft.com/office/officeart/2005/8/layout/hierarchy1"/>
    <dgm:cxn modelId="{A73AFE51-80EA-41E1-B806-7A0A6DF50789}" type="presParOf" srcId="{D4BB9067-2FA6-4B51-9E21-FA77DA79130C}" destId="{5E3D6530-1334-4187-ACCD-B235353F7453}" srcOrd="1" destOrd="0" presId="urn:microsoft.com/office/officeart/2005/8/layout/hierarchy1"/>
    <dgm:cxn modelId="{F0E6FDD3-1F27-47FB-BAA3-127196059E1C}" type="presParOf" srcId="{5E3D6530-1334-4187-ACCD-B235353F7453}" destId="{7D44EC0E-2195-4932-94ED-4785C983CCEF}" srcOrd="0" destOrd="0" presId="urn:microsoft.com/office/officeart/2005/8/layout/hierarchy1"/>
    <dgm:cxn modelId="{6FBD9B8E-4F09-4CA8-8CD3-D7ADE97F550C}" type="presParOf" srcId="{7D44EC0E-2195-4932-94ED-4785C983CCEF}" destId="{3BF3E8CB-3A43-4D14-8D04-36D2EADD2D13}" srcOrd="0" destOrd="0" presId="urn:microsoft.com/office/officeart/2005/8/layout/hierarchy1"/>
    <dgm:cxn modelId="{38D68E63-ADB2-4EDE-A4FB-69A0FE551801}" type="presParOf" srcId="{7D44EC0E-2195-4932-94ED-4785C983CCEF}" destId="{72964494-AF22-4FA3-877D-D2787FDB67CA}" srcOrd="1" destOrd="0" presId="urn:microsoft.com/office/officeart/2005/8/layout/hierarchy1"/>
    <dgm:cxn modelId="{EF090E79-FCB6-4D77-8265-DBBFE5B4C3E5}" type="presParOf" srcId="{5E3D6530-1334-4187-ACCD-B235353F7453}" destId="{691BCBA7-9234-4580-8EA0-1696EC75EF5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A06DFD-6336-4668-AB4F-077191ACE84E}">
      <dsp:nvSpPr>
        <dsp:cNvPr id="0" name=""/>
        <dsp:cNvSpPr/>
      </dsp:nvSpPr>
      <dsp:spPr>
        <a:xfrm>
          <a:off x="0" y="2759444"/>
          <a:ext cx="6496050" cy="181049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0" i="0" kern="1200" dirty="0">
              <a:solidFill>
                <a:srgbClr val="0070C0"/>
              </a:solidFill>
            </a:rPr>
            <a:t>O meglio: provare che è vera la proposizione equivalente  </a:t>
          </a:r>
          <a:r>
            <a:rPr lang="it-IT" sz="2400" b="0" i="1" kern="1200" dirty="0">
              <a:solidFill>
                <a:srgbClr val="0070C0"/>
              </a:solidFill>
            </a:rPr>
            <a:t>B</a:t>
          </a:r>
          <a:r>
            <a:rPr lang="it-IT" sz="2400" b="0" i="0" kern="1200" dirty="0">
              <a:solidFill>
                <a:srgbClr val="0070C0"/>
              </a:solidFill>
              <a:sym typeface="Symbol" panose="05050102010706020507" pitchFamily="18" charset="2"/>
            </a:rPr>
            <a:t></a:t>
          </a:r>
          <a:r>
            <a:rPr lang="it-IT" sz="2400" b="0" i="1" kern="1200" dirty="0">
              <a:solidFill>
                <a:srgbClr val="0070C0"/>
              </a:solidFill>
            </a:rPr>
            <a:t>A,</a:t>
          </a:r>
          <a:r>
            <a:rPr lang="it-IT" sz="2400" b="0" i="0" kern="1200" dirty="0">
              <a:solidFill>
                <a:srgbClr val="0070C0"/>
              </a:solidFill>
            </a:rPr>
            <a:t> dimostrando che è </a:t>
          </a:r>
          <a:r>
            <a:rPr lang="it-IT" sz="2400" b="1" i="0" kern="1200" dirty="0">
              <a:solidFill>
                <a:srgbClr val="0070C0"/>
              </a:solidFill>
            </a:rPr>
            <a:t>falsa</a:t>
          </a:r>
          <a:r>
            <a:rPr lang="it-IT" sz="2400" b="0" i="0" kern="1200" dirty="0">
              <a:solidFill>
                <a:srgbClr val="0070C0"/>
              </a:solidFill>
            </a:rPr>
            <a:t> la proposizione </a:t>
          </a:r>
          <a:r>
            <a:rPr lang="it-IT" sz="2400" b="1" i="1" kern="1200" dirty="0">
              <a:solidFill>
                <a:srgbClr val="0070C0"/>
              </a:solidFill>
            </a:rPr>
            <a:t>A</a:t>
          </a:r>
          <a:r>
            <a:rPr lang="it-IT" sz="2400" b="1" i="0" kern="1200" dirty="0">
              <a:solidFill>
                <a:srgbClr val="0070C0"/>
              </a:solidFill>
              <a:sym typeface="Symbol" panose="05050102010706020507" pitchFamily="18" charset="2"/>
            </a:rPr>
            <a:t></a:t>
          </a:r>
          <a:r>
            <a:rPr lang="it-IT" sz="2400" b="1" i="1" kern="1200" dirty="0">
              <a:solidFill>
                <a:srgbClr val="0070C0"/>
              </a:solidFill>
            </a:rPr>
            <a:t>B</a:t>
          </a:r>
          <a:r>
            <a:rPr lang="it-IT" sz="2400" b="1" i="0" kern="1200" dirty="0">
              <a:solidFill>
                <a:srgbClr val="0070C0"/>
              </a:solidFill>
            </a:rPr>
            <a:t>, </a:t>
          </a:r>
          <a:r>
            <a:rPr lang="it-IT" sz="2400" b="0" i="0" kern="1200" dirty="0">
              <a:solidFill>
                <a:srgbClr val="0070C0"/>
              </a:solidFill>
            </a:rPr>
            <a:t>equivalente alla  sua negazione.</a:t>
          </a:r>
          <a:r>
            <a:rPr lang="it-IT" sz="2400" b="0" i="0" kern="1200" dirty="0"/>
            <a:t> </a:t>
          </a:r>
          <a:endParaRPr lang="en-US" sz="2400" kern="1200" dirty="0"/>
        </a:p>
      </dsp:txBody>
      <dsp:txXfrm>
        <a:off x="0" y="2759444"/>
        <a:ext cx="6496050" cy="1810494"/>
      </dsp:txXfrm>
    </dsp:sp>
    <dsp:sp modelId="{E4C3225B-D01A-4714-8336-E8B3B89000B1}">
      <dsp:nvSpPr>
        <dsp:cNvPr id="0" name=""/>
        <dsp:cNvSpPr/>
      </dsp:nvSpPr>
      <dsp:spPr>
        <a:xfrm rot="10800000">
          <a:off x="0" y="2061"/>
          <a:ext cx="6496050" cy="2784539"/>
        </a:xfrm>
        <a:prstGeom prst="upArrowCallout">
          <a:avLst/>
        </a:prstGeom>
        <a:gradFill rotWithShape="0">
          <a:gsLst>
            <a:gs pos="0">
              <a:schemeClr val="accent2">
                <a:hueOff val="-1330735"/>
                <a:satOff val="8216"/>
                <a:lumOff val="-1176"/>
                <a:alphaOff val="0"/>
                <a:tint val="98000"/>
                <a:lumMod val="114000"/>
              </a:schemeClr>
            </a:gs>
            <a:gs pos="100000">
              <a:schemeClr val="accent2">
                <a:hueOff val="-1330735"/>
                <a:satOff val="8216"/>
                <a:lumOff val="-1176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0" i="0" kern="1200"/>
            <a:t>Provare che l’implicazione </a:t>
          </a:r>
          <a:r>
            <a:rPr lang="it-IT" sz="2400" b="0" i="1" kern="1200"/>
            <a:t>A</a:t>
          </a:r>
          <a:r>
            <a:rPr lang="it-IT" sz="2400" b="0" i="0" kern="1200">
              <a:sym typeface="Symbol" panose="05050102010706020507" pitchFamily="18" charset="2"/>
            </a:rPr>
            <a:t></a:t>
          </a:r>
          <a:r>
            <a:rPr lang="it-IT" sz="2400" b="0" i="1" kern="1200"/>
            <a:t>B  </a:t>
          </a:r>
          <a:r>
            <a:rPr lang="it-IT" sz="2400" b="0" i="0" kern="1200"/>
            <a:t>è vera dimostrando che la sua negazione è falsa. </a:t>
          </a:r>
          <a:endParaRPr lang="en-US" sz="2400" kern="1200"/>
        </a:p>
      </dsp:txBody>
      <dsp:txXfrm rot="10800000">
        <a:off x="0" y="2061"/>
        <a:ext cx="6496050" cy="18093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5F7D64-F1F1-4521-841B-8073F1D1C15F}">
      <dsp:nvSpPr>
        <dsp:cNvPr id="0" name=""/>
        <dsp:cNvSpPr/>
      </dsp:nvSpPr>
      <dsp:spPr>
        <a:xfrm>
          <a:off x="1092" y="678356"/>
          <a:ext cx="3833295" cy="24341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9E474A2-CAF8-4354-B30B-D20C4A64048A}">
      <dsp:nvSpPr>
        <dsp:cNvPr id="0" name=""/>
        <dsp:cNvSpPr/>
      </dsp:nvSpPr>
      <dsp:spPr>
        <a:xfrm>
          <a:off x="427013" y="1082981"/>
          <a:ext cx="3833295" cy="24341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b="0" i="0" kern="1200" dirty="0"/>
            <a:t>Si prova che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b="1" i="1" kern="1200" dirty="0"/>
            <a:t>A</a:t>
          </a:r>
          <a:r>
            <a:rPr lang="it-IT" sz="2700" b="1" i="0" kern="1200" dirty="0">
              <a:sym typeface="Symbol" panose="05050102010706020507" pitchFamily="18" charset="2"/>
            </a:rPr>
            <a:t></a:t>
          </a:r>
          <a:r>
            <a:rPr lang="it-IT" sz="2700" b="1" i="1" kern="1200" dirty="0"/>
            <a:t>B </a:t>
          </a:r>
          <a:r>
            <a:rPr lang="it-IT" sz="2700" b="1" i="0" kern="1200" dirty="0"/>
            <a:t>è falsa</a:t>
          </a:r>
          <a:r>
            <a:rPr lang="it-IT" sz="2700" b="0" i="0" kern="1200" dirty="0"/>
            <a:t> </a:t>
          </a:r>
          <a:endParaRPr lang="en-US" sz="2700" i="0" kern="1200" dirty="0"/>
        </a:p>
      </dsp:txBody>
      <dsp:txXfrm>
        <a:off x="498307" y="1154275"/>
        <a:ext cx="3690707" cy="2291554"/>
      </dsp:txXfrm>
    </dsp:sp>
    <dsp:sp modelId="{3BF3E8CB-3A43-4D14-8D04-36D2EADD2D13}">
      <dsp:nvSpPr>
        <dsp:cNvPr id="0" name=""/>
        <dsp:cNvSpPr/>
      </dsp:nvSpPr>
      <dsp:spPr>
        <a:xfrm>
          <a:off x="4686231" y="678356"/>
          <a:ext cx="3833295" cy="24341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2964494-AF22-4FA3-877D-D2787FDB67CA}">
      <dsp:nvSpPr>
        <dsp:cNvPr id="0" name=""/>
        <dsp:cNvSpPr/>
      </dsp:nvSpPr>
      <dsp:spPr>
        <a:xfrm>
          <a:off x="5112153" y="1082981"/>
          <a:ext cx="3833295" cy="24341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b="0" i="0" kern="1200" dirty="0"/>
            <a:t>dimostrando che   l’implicazione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b="1" i="1" kern="1200" dirty="0"/>
            <a:t>A</a:t>
          </a:r>
          <a:r>
            <a:rPr lang="it-IT" sz="2700" b="1" i="0" kern="1200" dirty="0">
              <a:sym typeface="Symbol" panose="05050102010706020507" pitchFamily="18" charset="2"/>
            </a:rPr>
            <a:t></a:t>
          </a:r>
          <a:r>
            <a:rPr lang="it-IT" sz="2700" b="1" i="1" kern="1200" dirty="0"/>
            <a:t>B</a:t>
          </a:r>
          <a:r>
            <a:rPr lang="it-IT" sz="2700" b="1" i="0" kern="1200" dirty="0">
              <a:sym typeface="Symbol" panose="05050102010706020507" pitchFamily="18" charset="2"/>
            </a:rPr>
            <a:t></a:t>
          </a:r>
          <a:r>
            <a:rPr lang="it-IT" sz="2700" b="1" i="1" kern="1200" dirty="0">
              <a:sym typeface="Symbol" panose="05050102010706020507" pitchFamily="18" charset="2"/>
            </a:rPr>
            <a:t>C </a:t>
          </a:r>
          <a:r>
            <a:rPr lang="it-IT" sz="2700" b="0" i="1" kern="1200" dirty="0">
              <a:sym typeface="Symbol" panose="05050102010706020507" pitchFamily="18" charset="2"/>
            </a:rPr>
            <a:t> </a:t>
          </a:r>
          <a:r>
            <a:rPr lang="it-IT" sz="2700" b="1" i="0" kern="1200" dirty="0">
              <a:sym typeface="Symbol" panose="05050102010706020507" pitchFamily="18" charset="2"/>
            </a:rPr>
            <a:t>è vera</a:t>
          </a:r>
          <a:r>
            <a:rPr lang="it-IT" sz="2700" b="0" i="1" kern="1200" dirty="0">
              <a:sym typeface="Symbol" panose="05050102010706020507" pitchFamily="18" charset="2"/>
            </a:rPr>
            <a:t>, </a:t>
          </a:r>
          <a:r>
            <a:rPr lang="it-IT" sz="2700" b="1" i="0" kern="1200" dirty="0"/>
            <a:t> </a:t>
          </a:r>
          <a:r>
            <a:rPr lang="it-IT" sz="2700" b="0" i="0" kern="1200" dirty="0"/>
            <a:t>ove </a:t>
          </a:r>
          <a:r>
            <a:rPr lang="it-IT" sz="2700" b="1" i="1" kern="1200" dirty="0"/>
            <a:t>C</a:t>
          </a:r>
          <a:r>
            <a:rPr lang="it-IT" sz="2700" b="0" i="1" kern="1200" dirty="0"/>
            <a:t> </a:t>
          </a:r>
          <a:r>
            <a:rPr lang="it-IT" sz="2700" b="0" i="0" kern="1200" dirty="0"/>
            <a:t>è una proposizione </a:t>
          </a:r>
          <a:r>
            <a:rPr lang="it-IT" sz="2700" b="1" i="0" kern="1200" dirty="0"/>
            <a:t>falsa</a:t>
          </a:r>
          <a:r>
            <a:rPr lang="it-IT" sz="2700" b="0" i="0" kern="1200" dirty="0"/>
            <a:t>.</a:t>
          </a:r>
          <a:endParaRPr lang="en-US" sz="2700" i="0" kern="1200" dirty="0"/>
        </a:p>
      </dsp:txBody>
      <dsp:txXfrm>
        <a:off x="5183447" y="1154275"/>
        <a:ext cx="3690707" cy="22915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0T11:12:36.378"/>
    </inkml:context>
    <inkml:brush xml:id="br0">
      <inkml:brushProperty name="width" value="0.5" units="cm"/>
      <inkml:brushProperty name="height" value="1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1 103,'760'0,"-739"2,0 0,-1 1,1 1,-1 1,6 3,9 1,-15-5,0-1,19 1,23 3,55 6,-110-11,1 0,-1 1,1-1,5 4,-5-2,0 0,0-1,6 1,21 2,19 1,-5-1,28 1,0-3,43-5,68 3,-107 7,-48-4,29 1,-42-6,63 2,22-5,3-15,-92 17,-4 1,-1-1,0-1,1 0,7-2,19-6,2 1,-1 2,1 2,-1 2,1 2,7 1,-17 0,1-2,-1-1,8-3,18 0,0 2,0 3,24 3,10-1,-65-1,28 1,-1-3,0-2,10-4,-61 8,206-34,-138 26,0 3,5 2,-10 1,17-5,58-3,557 9,-335 2,793-1,-841-15,-240 10,94-12,-125 12,68-15,-66 13,1 1,0 1,3 3,452 1,-229 2,-254 0,1 1,0 0,1 2,26 3,-12-2,0 2,6 2,-6-1,1-1,5 0,49-2,-1-3,6-4,21 0,-93 2,39-1,0 3,0 2,44 10,-51-4,1-4,46 1,109-7,-86-2,665 2,-743 2,29 6,17 0,-57-4,0 1,32 9,-29-6,0-1,10-1,37-3,37-4,-24-1,-34 1,-12 0,32 4,-66-1,0 1,0 1,-1 0,9 4,-11-2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0T11:12:42.094"/>
    </inkml:context>
    <inkml:brush xml:id="br0">
      <inkml:brushProperty name="width" value="0.5" units="cm"/>
      <inkml:brushProperty name="height" value="1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1 43,'7'1,"0"0,-1 0,1 1,0 0,0 0,-1 1,3 1,16 6,12 0,1-1,0-2,0-1,0-2,1-2,28-2,414-2,-336 2,-105 2,-1 2,1 2,-1 2,21 7,-52-13,79 24,-59-16,1-2,1 0,29 2,31-4,86-7,-65-1,2664 2,-2743-2,0-1,-1-1,24-8,-17 4,1 2,8 0,264 3,-166 5,429-2,-544 2,0 1,0 1,20 6,-6-1,7-1,118 3,-23-3,-45 4,-32-3,25-2,216-7,-145-1,-108-1,14-4,12-1,-15 0,0-3,11-6,-12 3,2 2,11 2,186 8,-37 1,-196-3,-1-2,0-1,22-7,-8 2,10 0,8 3,63 1,66 9,-66 0,1069-2,-1140-3,1-2,33-9,23-2,-60 12,7 3,-14 0,36-5,24-5,40-7,-65 6,1 4,28 2,166 7,-133 1,-71-3,-23 0,0 1,0 3,0 2,15 5,-22-2,1-2,28 0,86-2,-46-3,10 9,10 0,-89-8,27 6,-27-2,27-1,-48-4,39 0,19 5,24 3,85-5,-175-3,0 0,1 1,-1 1,0 0,12 5,-8-2,1-2,17 3,37-1,0-4,30-4,-4 0,1391 2,-1429-2,35-8,-14 2,-5 1,24-2,0 4,-8 2,19-6,-38 5,28 2,15 0,-80-1,14-5,-19 3,1 2,0 1,365 1,-191 2,-185-1,0-2,-1 0,0-1,4-2,-7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0T14:39:22.853"/>
    </inkml:context>
    <inkml:brush xml:id="br0">
      <inkml:brushProperty name="width" value="0.5" units="cm"/>
      <inkml:brushProperty name="height" value="1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0 23,'895'0,"-870"1,-1 2,23 4,-18-2,24 0,37-4,-54-2,1 1,-1 2,18 5,9 1,1-3,0-3,42-4,-17 1,7 0,3-1,23 6,-81 1,30 8,-28-5,22 1,59-3,43-7,-62 0,-24-2,2-4,59-3,430 9,-293 2,110-1,-346-2,33-6,-25 2,4 2,125-9,-72 6,1 4,2 4,8 1,234-2,-314 2,0 2,0 1,14 5,32 6,19 2,-57-8,0-3,1-1,11-2,306-5,-128 0,-39-9,-11 0,248 9,-195 2,-232-1,0 0,-1 0,1-1,0 0,0-1,-1 0,1 0,-1 0,1-1,-1 0,0-1,0 1,0-2,1 0,0 1,0 0,1 0,-1 0,1 1,-1 0,1 1,0 0,0 1,1-1,-1 2,9-1,10 3,1 1,-1 1,14 4,32 5,96 6,-1-8,26-7,-122-5,-19-1,0 2,0 3,11 4,73 16,147 21,-182-37,-68-6,1 1,-1 2,24 7,26 17,-52-21,1-2,0-1,22 0,105-6,-61 0,570 2,-647 0,0-2,0 0,0-2,0 0,-1-2,7-3,103-31,-89 29,-32 8,1 0,0-1,-1 0,3-2,5-3,-1 1,2 1,-1 1,1 0,0 2,0 0,3 1,83-11,-19 1,69 0,-103 13,10-1,-1-2,0-3,3-3,2-2,1 4,7 1,21-2,29-2,-97 9,42-1,37 5,-99-1,1-1,-1 1,0 1,1 0,-1 0,4 2,-2 0,0-1,0-1,0 0,0 0,63 12,-22-4,1-2,27 0,-59-7,-1 2,1 0,-1 0,4 3,-5-1,1-1,-1-1,1-1,11 0,58-3,-70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0T14:39:26.246"/>
    </inkml:context>
    <inkml:brush xml:id="br0">
      <inkml:brushProperty name="width" value="0.5" units="cm"/>
      <inkml:brushProperty name="height" value="1" units="cm"/>
      <inkml:brushProperty name="color" value="#A2D762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1,'3816'0,"-3794"0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BC5122-3A0A-4FC9-823C-4A652821E0A9}" type="datetimeFigureOut">
              <a:rPr lang="it-IT" smtClean="0"/>
              <a:t>24/09/2022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873645-EF64-4BF9-9CD5-C318859E1B7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7898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3645-EF64-4BF9-9CD5-C318859E1B7F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9589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C517A8-8F2D-4CDE-8993-F2B60F124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DFAFF91-18A5-48BA-B83B-484AF79B4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94041-7D11-4F57-A995-66EFE5C9EE89}" type="datetimeFigureOut">
              <a:rPr lang="it-IT" smtClean="0"/>
              <a:t>24/09/2022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D153687-7FC4-4D6C-B2AD-8078ECF9C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63C97FB-6624-4704-AB75-5B19410BE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EA3B1-0061-4CE7-B648-3431F8483FE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2155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24/09/2022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6321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6FED68A3-0955-4DC7-94DC-AFC31378E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B1BFF1F-B5C2-4219-A690-5054B0A7C4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20EC18D-5A5F-4F1B-A1CC-55BC4F136E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994041-7D11-4F57-A995-66EFE5C9EE89}" type="datetimeFigureOut">
              <a:rPr lang="it-IT" smtClean="0"/>
              <a:t>24/09/2022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52CE67A-D84E-4FB2-8864-07A686B7D7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EA5E5AB-B477-46D5-B848-01236A029D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CEA3B1-0061-4CE7-B648-3431F8483FE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1164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85100DA-F7CB-4B28-B10E-D2D2FEC8A069}" type="datetimeFigureOut">
              <a:rPr lang="it-IT" smtClean="0"/>
              <a:t>24/09/2022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89172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31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5" Type="http://schemas.openxmlformats.org/officeDocument/2006/relationships/image" Target="../media/image17.png"/><Relationship Id="rId4" Type="http://schemas.openxmlformats.org/officeDocument/2006/relationships/customXml" Target="../ink/ink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jpg"/><Relationship Id="rId7" Type="http://schemas.openxmlformats.org/officeDocument/2006/relationships/customXml" Target="../ink/ink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25.png"/><Relationship Id="rId5" Type="http://schemas.openxmlformats.org/officeDocument/2006/relationships/customXml" Target="../ink/ink3.xml"/><Relationship Id="rId4" Type="http://schemas.openxmlformats.org/officeDocument/2006/relationships/image" Target="../media/image23.png"/><Relationship Id="rId9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 hidden="1">
            <a:extLst>
              <a:ext uri="{FF2B5EF4-FFF2-40B4-BE49-F238E27FC236}">
                <a16:creationId xmlns:a16="http://schemas.microsoft.com/office/drawing/2014/main" id="{A3F5A284-5753-4974-A8F7-7F57FBBCF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PRECORSO DI MATEMATICA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C41F4762-8A6E-4BF2-913D-9B1B51BD9DC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7078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E06A517-8EBE-482E-97E9-400D8A154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    </a:t>
            </a:r>
            <a:r>
              <a:rPr lang="it-IT" b="1" dirty="0">
                <a:solidFill>
                  <a:schemeClr val="tx1"/>
                </a:solidFill>
              </a:rPr>
              <a:t>Dimostrazione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9FA3E83E-8DF8-450E-8D1E-B6A11B163A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12304" y="2082134"/>
            <a:ext cx="7896083" cy="4195762"/>
          </a:xfrm>
          <a:prstGeom prst="rect">
            <a:avLst/>
          </a:prstGeom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90500" h="190500"/>
          </a:sp3d>
        </p:spPr>
      </p:pic>
    </p:spTree>
    <p:extLst>
      <p:ext uri="{BB962C8B-B14F-4D97-AF65-F5344CB8AC3E}">
        <p14:creationId xmlns:p14="http://schemas.microsoft.com/office/powerpoint/2010/main" val="2794820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E06A517-8EBE-482E-97E9-400D8A154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    </a:t>
            </a:r>
            <a:r>
              <a:rPr lang="it-IT" b="1" dirty="0">
                <a:solidFill>
                  <a:schemeClr val="tx1"/>
                </a:solidFill>
              </a:rPr>
              <a:t>Dimostrazione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B0FA4F1-1806-420E-8928-DF2855BA23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45"/>
          <a:stretch/>
        </p:blipFill>
        <p:spPr>
          <a:xfrm>
            <a:off x="2308122" y="2278974"/>
            <a:ext cx="7742711" cy="3714248"/>
          </a:xfrm>
          <a:prstGeom prst="rect">
            <a:avLst/>
          </a:prstGeom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90500" h="190500"/>
          </a:sp3d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AA56BDDF-1BC0-48CB-BC28-15DB96BAD585}"/>
                  </a:ext>
                </a:extLst>
              </p14:cNvPr>
              <p14:cNvContentPartPr/>
              <p14:nvPr/>
            </p14:nvContentPartPr>
            <p14:xfrm>
              <a:off x="5714315" y="4836774"/>
              <a:ext cx="4110120" cy="90360"/>
            </p14:xfrm>
          </p:contentPart>
        </mc:Choice>
        <mc:Fallback xmlns=""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AA56BDDF-1BC0-48CB-BC28-15DB96BAD58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624675" y="4656774"/>
                <a:ext cx="4289760" cy="45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1" name="Input penna 10">
                <a:extLst>
                  <a:ext uri="{FF2B5EF4-FFF2-40B4-BE49-F238E27FC236}">
                    <a16:creationId xmlns:a16="http://schemas.microsoft.com/office/drawing/2014/main" id="{76137305-1C4E-444C-9A44-CA2F7D2DA450}"/>
                  </a:ext>
                </a:extLst>
              </p14:cNvPr>
              <p14:cNvContentPartPr/>
              <p14:nvPr/>
            </p14:nvContentPartPr>
            <p14:xfrm>
              <a:off x="2610035" y="5079774"/>
              <a:ext cx="6261120" cy="89640"/>
            </p14:xfrm>
          </p:contentPart>
        </mc:Choice>
        <mc:Fallback xmlns="">
          <p:pic>
            <p:nvPicPr>
              <p:cNvPr id="11" name="Input penna 10">
                <a:extLst>
                  <a:ext uri="{FF2B5EF4-FFF2-40B4-BE49-F238E27FC236}">
                    <a16:creationId xmlns:a16="http://schemas.microsoft.com/office/drawing/2014/main" id="{76137305-1C4E-444C-9A44-CA2F7D2DA45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520395" y="4899774"/>
                <a:ext cx="6440760" cy="449280"/>
              </a:xfrm>
              <a:prstGeom prst="rect">
                <a:avLst/>
              </a:prstGeom>
            </p:spPr>
          </p:pic>
        </mc:Fallback>
      </mc:AlternateContent>
      <p:pic>
        <p:nvPicPr>
          <p:cNvPr id="12" name="Picture 2" descr="Imagen de Edwin Pech en x..... | Fondos de pantalla estéticos, Fondos de  pantalla cielo, Fondos de pantalla naturaleza">
            <a:extLst>
              <a:ext uri="{FF2B5EF4-FFF2-40B4-BE49-F238E27FC236}">
                <a16:creationId xmlns:a16="http://schemas.microsoft.com/office/drawing/2014/main" id="{BE44DD36-CDB9-45FA-8018-AADA3F8779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67" r="-2" b="-2"/>
          <a:stretch/>
        </p:blipFill>
        <p:spPr bwMode="auto">
          <a:xfrm>
            <a:off x="10352746" y="4927134"/>
            <a:ext cx="1008158" cy="1487938"/>
          </a:xfrm>
          <a:prstGeom prst="rect">
            <a:avLst/>
          </a:prstGeom>
          <a:noFill/>
          <a:ln w="38100">
            <a:solidFill>
              <a:srgbClr val="ACD43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1161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20671B9A-5786-4343-B3B9-AC2C7DD115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04100" y="2292089"/>
            <a:ext cx="8888165" cy="4195762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45D1FF86-2DB2-4781-BBE9-D675FAF7B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chemeClr val="bg1"/>
                </a:solidFill>
              </a:rPr>
              <a:t>Nell’attesa di una nuova dimostrazione …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E1C2314-1BEE-49C8-BA19-049F52C359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84555"/>
            <a:ext cx="11496368" cy="5073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995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3B3F57-0C52-4003-A7C4-076EDAE74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6188190" cy="1622321"/>
          </a:xfrm>
        </p:spPr>
        <p:txBody>
          <a:bodyPr>
            <a:normAutofit/>
          </a:bodyPr>
          <a:lstStyle/>
          <a:p>
            <a:r>
              <a:rPr lang="it-IT" dirty="0"/>
              <a:t>  Ipotesi e tesi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A08C392-A503-4FC6-B3C0-732B008C89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6367044" cy="3785419"/>
          </a:xfrm>
        </p:spPr>
        <p:txBody>
          <a:bodyPr>
            <a:noAutofit/>
          </a:bodyPr>
          <a:lstStyle/>
          <a:p>
            <a:r>
              <a:rPr lang="it-IT" sz="3000" b="1" dirty="0">
                <a:solidFill>
                  <a:srgbClr val="ACD433"/>
                </a:solidFill>
              </a:rPr>
              <a:t>IPOTESI</a:t>
            </a:r>
          </a:p>
          <a:p>
            <a:pPr marL="0" indent="0">
              <a:buNone/>
            </a:pPr>
            <a:r>
              <a:rPr lang="it-IT" sz="3000" dirty="0"/>
              <a:t>Sia </a:t>
            </a:r>
            <a:r>
              <a:rPr lang="it-IT" sz="3000" i="1" dirty="0"/>
              <a:t> a</a:t>
            </a:r>
            <a:r>
              <a:rPr lang="it-IT" sz="3000" dirty="0"/>
              <a:t> un numero reale positivo tale che </a:t>
            </a:r>
            <a:r>
              <a:rPr lang="it-IT" sz="3000" i="1" dirty="0"/>
              <a:t>a</a:t>
            </a:r>
            <a:r>
              <a:rPr lang="it-IT" sz="3000" baseline="30000" dirty="0"/>
              <a:t>2</a:t>
            </a:r>
            <a:r>
              <a:rPr lang="it-IT" sz="3000" dirty="0"/>
              <a:t> = 2. </a:t>
            </a:r>
            <a:r>
              <a:rPr lang="it-IT" sz="3000" b="1" dirty="0">
                <a:solidFill>
                  <a:srgbClr val="ACD433"/>
                </a:solidFill>
              </a:rPr>
              <a:t>(</a:t>
            </a:r>
            <a:r>
              <a:rPr lang="it-IT" sz="3000" b="1" i="1" dirty="0">
                <a:solidFill>
                  <a:srgbClr val="ACD433"/>
                </a:solidFill>
              </a:rPr>
              <a:t>A</a:t>
            </a:r>
            <a:r>
              <a:rPr lang="it-IT" sz="3000" b="1" dirty="0">
                <a:solidFill>
                  <a:srgbClr val="ACD433"/>
                </a:solidFill>
              </a:rPr>
              <a:t>)</a:t>
            </a:r>
            <a:endParaRPr lang="it-IT" sz="3000" dirty="0"/>
          </a:p>
          <a:p>
            <a:pPr marL="0" indent="0">
              <a:buNone/>
            </a:pPr>
            <a:endParaRPr lang="it-IT" sz="3000" b="1" dirty="0"/>
          </a:p>
          <a:p>
            <a:r>
              <a:rPr lang="it-IT" sz="3000" b="1" dirty="0">
                <a:solidFill>
                  <a:srgbClr val="ACD433"/>
                </a:solidFill>
              </a:rPr>
              <a:t>TESI</a:t>
            </a:r>
          </a:p>
          <a:p>
            <a:pPr marL="0" indent="0">
              <a:buNone/>
            </a:pPr>
            <a:r>
              <a:rPr lang="it-IT" sz="3000" dirty="0"/>
              <a:t>Allora non esistono due interi </a:t>
            </a:r>
            <a:r>
              <a:rPr lang="it-IT" sz="3000" dirty="0">
                <a:solidFill>
                  <a:srgbClr val="FFFF00"/>
                </a:solidFill>
              </a:rPr>
              <a:t>positivi</a:t>
            </a:r>
            <a:r>
              <a:rPr lang="it-IT" sz="3000" dirty="0"/>
              <a:t> </a:t>
            </a:r>
            <a:r>
              <a:rPr lang="it-IT" sz="3000" i="1" dirty="0"/>
              <a:t>p</a:t>
            </a:r>
            <a:r>
              <a:rPr lang="it-IT" sz="3000" dirty="0"/>
              <a:t> e </a:t>
            </a:r>
            <a:r>
              <a:rPr lang="it-IT" sz="3000" i="1" dirty="0"/>
              <a:t>q </a:t>
            </a:r>
            <a:r>
              <a:rPr lang="it-IT" sz="3000" dirty="0"/>
              <a:t>tali che </a:t>
            </a:r>
            <a:r>
              <a:rPr lang="it-IT" sz="3000" i="1" dirty="0"/>
              <a:t>a = p/q. </a:t>
            </a:r>
            <a:r>
              <a:rPr lang="it-IT" sz="3000" b="1" dirty="0">
                <a:solidFill>
                  <a:srgbClr val="ACD433"/>
                </a:solidFill>
              </a:rPr>
              <a:t>(</a:t>
            </a:r>
            <a:r>
              <a:rPr lang="it-IT" sz="3000" b="1" i="1" dirty="0">
                <a:solidFill>
                  <a:srgbClr val="ACD433"/>
                </a:solidFill>
              </a:rPr>
              <a:t>B</a:t>
            </a:r>
            <a:r>
              <a:rPr lang="it-IT" sz="3000" b="1" dirty="0">
                <a:solidFill>
                  <a:srgbClr val="ACD433"/>
                </a:solidFill>
              </a:rPr>
              <a:t>)</a:t>
            </a:r>
          </a:p>
        </p:txBody>
      </p:sp>
      <p:sp>
        <p:nvSpPr>
          <p:cNvPr id="71" name="Freeform 31">
            <a:extLst>
              <a:ext uri="{FF2B5EF4-FFF2-40B4-BE49-F238E27FC236}">
                <a16:creationId xmlns:a16="http://schemas.microsoft.com/office/drawing/2014/main" id="{C89FDD9F-84AD-4824-89D2-9E286F56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15974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0AFF99B9-09FA-411A-8B54-D714B2EE9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1" y="0"/>
            <a:ext cx="406254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5">
            <a:extLst>
              <a:ext uri="{FF2B5EF4-FFF2-40B4-BE49-F238E27FC236}">
                <a16:creationId xmlns:a16="http://schemas.microsoft.com/office/drawing/2014/main" id="{7E6CE931-52B0-4AD0-991F-0648E313B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472531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D138FED9-7840-470D-BB14-BF4696ADA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ACE223C-23DD-40DF-9131-9E0279C9B5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7600" y="2562071"/>
            <a:ext cx="4724400" cy="202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2845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E06A517-8EBE-482E-97E9-400D8A154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    </a:t>
            </a:r>
            <a:r>
              <a:rPr lang="it-IT" b="1" dirty="0">
                <a:solidFill>
                  <a:schemeClr val="tx1"/>
                </a:solidFill>
              </a:rPr>
              <a:t>Nuova dimostrazione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888F1486-3579-4201-9BD4-B5A8DD2FC1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B2C72D6-9612-42F8-8452-282E8EB593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8406" y="1545004"/>
            <a:ext cx="8318090" cy="5100915"/>
          </a:xfrm>
          <a:prstGeom prst="rect">
            <a:avLst/>
          </a:prstGeom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90500" h="190500"/>
          </a:sp3d>
        </p:spPr>
      </p:pic>
    </p:spTree>
    <p:extLst>
      <p:ext uri="{BB962C8B-B14F-4D97-AF65-F5344CB8AC3E}">
        <p14:creationId xmlns:p14="http://schemas.microsoft.com/office/powerpoint/2010/main" val="10068738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E06A517-8EBE-482E-97E9-400D8A154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    </a:t>
            </a:r>
            <a:r>
              <a:rPr lang="it-IT" b="1" dirty="0">
                <a:solidFill>
                  <a:schemeClr val="tx1"/>
                </a:solidFill>
              </a:rPr>
              <a:t>Nuova dimostrazione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888F1486-3579-4201-9BD4-B5A8DD2FC1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C8AC5D9C-8B83-4B60-9587-72D168985B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0479" y="1413738"/>
            <a:ext cx="7319077" cy="5282030"/>
          </a:xfrm>
          <a:prstGeom prst="rect">
            <a:avLst/>
          </a:prstGeom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90500" h="190500"/>
          </a:sp3d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" name="Input penna 3">
                <a:extLst>
                  <a:ext uri="{FF2B5EF4-FFF2-40B4-BE49-F238E27FC236}">
                    <a16:creationId xmlns:a16="http://schemas.microsoft.com/office/drawing/2014/main" id="{5A84309A-E38E-4267-9310-9543182F0B29}"/>
                  </a:ext>
                </a:extLst>
              </p14:cNvPr>
              <p14:cNvContentPartPr/>
              <p14:nvPr/>
            </p14:nvContentPartPr>
            <p14:xfrm>
              <a:off x="4571675" y="6222414"/>
              <a:ext cx="4778280" cy="91080"/>
            </p14:xfrm>
          </p:contentPart>
        </mc:Choice>
        <mc:Fallback xmlns="">
          <p:pic>
            <p:nvPicPr>
              <p:cNvPr id="4" name="Input penna 3">
                <a:extLst>
                  <a:ext uri="{FF2B5EF4-FFF2-40B4-BE49-F238E27FC236}">
                    <a16:creationId xmlns:a16="http://schemas.microsoft.com/office/drawing/2014/main" id="{5A84309A-E38E-4267-9310-9543182F0B2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481675" y="6042414"/>
                <a:ext cx="4957920" cy="45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68F5272E-C45A-4B09-8F44-8AA77B53B4F5}"/>
                  </a:ext>
                </a:extLst>
              </p14:cNvPr>
              <p14:cNvContentPartPr/>
              <p14:nvPr/>
            </p14:nvContentPartPr>
            <p14:xfrm>
              <a:off x="2809115" y="6525894"/>
              <a:ext cx="1381680" cy="360"/>
            </p14:xfrm>
          </p:contentPart>
        </mc:Choice>
        <mc:Fallback xmlns=""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68F5272E-C45A-4B09-8F44-8AA77B53B4F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719115" y="6346254"/>
                <a:ext cx="1561320" cy="360000"/>
              </a:xfrm>
              <a:prstGeom prst="rect">
                <a:avLst/>
              </a:prstGeom>
            </p:spPr>
          </p:pic>
        </mc:Fallback>
      </mc:AlternateContent>
      <p:pic>
        <p:nvPicPr>
          <p:cNvPr id="12" name="Immagine 11" descr="Immagine che contiene testo&#10;&#10;Descrizione generata automaticamente">
            <a:extLst>
              <a:ext uri="{FF2B5EF4-FFF2-40B4-BE49-F238E27FC236}">
                <a16:creationId xmlns:a16="http://schemas.microsoft.com/office/drawing/2014/main" id="{5A6FBF60-F30D-4C65-97A3-502822ACED3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6584" r="4550"/>
          <a:stretch/>
        </p:blipFill>
        <p:spPr>
          <a:xfrm>
            <a:off x="9907166" y="4150658"/>
            <a:ext cx="2018359" cy="2271242"/>
          </a:xfrm>
          <a:prstGeom prst="rect">
            <a:avLst/>
          </a:prstGeom>
          <a:ln w="63500">
            <a:solidFill>
              <a:srgbClr val="A2D762"/>
            </a:solidFill>
          </a:ln>
        </p:spPr>
      </p:pic>
    </p:spTree>
    <p:extLst>
      <p:ext uri="{BB962C8B-B14F-4D97-AF65-F5344CB8AC3E}">
        <p14:creationId xmlns:p14="http://schemas.microsoft.com/office/powerpoint/2010/main" val="6248320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3BFC72-34E0-446B-B936-C2C79857E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668" y="629266"/>
            <a:ext cx="6249784" cy="1641986"/>
          </a:xfrm>
        </p:spPr>
        <p:txBody>
          <a:bodyPr>
            <a:normAutofit/>
          </a:bodyPr>
          <a:lstStyle/>
          <a:p>
            <a:r>
              <a:rPr lang="it-IT"/>
              <a:t>L’</a:t>
            </a:r>
            <a:r>
              <a:rPr lang="it-IT" i="1"/>
              <a:t>assurdo</a:t>
            </a:r>
            <a:r>
              <a:rPr lang="it-IT"/>
              <a:t> nella storia </a:t>
            </a:r>
          </a:p>
        </p:txBody>
      </p:sp>
      <p:pic>
        <p:nvPicPr>
          <p:cNvPr id="6146" name="Picture 2" descr="René Magritte biografia, stile, pensiero, opere, citazioni,">
            <a:extLst>
              <a:ext uri="{FF2B5EF4-FFF2-40B4-BE49-F238E27FC236}">
                <a16:creationId xmlns:a16="http://schemas.microsoft.com/office/drawing/2014/main" id="{C96B64E8-49C2-4EB1-9E8E-FB9D5F43FC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4" r="18521" b="2"/>
          <a:stretch/>
        </p:blipFill>
        <p:spPr bwMode="auto">
          <a:xfrm>
            <a:off x="7548152" y="10"/>
            <a:ext cx="4646658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EF049B09-93BA-40D3-8B80-788A87C8F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706BA2C-9CEC-4A46-AFD6-4BC9F53958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668" y="2438400"/>
            <a:ext cx="6249784" cy="380999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1900" dirty="0"/>
              <a:t>L’origine si colloca probabilmente nella </a:t>
            </a:r>
            <a:r>
              <a:rPr lang="it-IT" sz="1900" b="1" dirty="0">
                <a:solidFill>
                  <a:srgbClr val="ACD433"/>
                </a:solidFill>
              </a:rPr>
              <a:t>dialettica</a:t>
            </a:r>
            <a:r>
              <a:rPr lang="it-IT" sz="1900" b="1" dirty="0"/>
              <a:t>:</a:t>
            </a:r>
            <a:r>
              <a:rPr lang="it-IT" sz="1900" dirty="0"/>
              <a:t> la </a:t>
            </a:r>
            <a:r>
              <a:rPr lang="it-IT" sz="1900" i="1" dirty="0"/>
              <a:t>reductio </a:t>
            </a:r>
            <a:r>
              <a:rPr lang="it-IT" sz="1900" i="1"/>
              <a:t>ad absurdum</a:t>
            </a:r>
            <a:r>
              <a:rPr lang="it-IT" sz="1900"/>
              <a:t> </a:t>
            </a:r>
            <a:r>
              <a:rPr lang="it-IT" sz="1900" dirty="0"/>
              <a:t>si presta infatti come arma infallibile per smontare le affermazioni dell’avversario, mostrando come da esse si traggano conseguenze paradossali. </a:t>
            </a:r>
          </a:p>
          <a:p>
            <a:pPr>
              <a:lnSpc>
                <a:spcPct val="90000"/>
              </a:lnSpc>
            </a:pPr>
            <a:r>
              <a:rPr lang="it-IT" sz="1900" dirty="0"/>
              <a:t>Nell’antica Grecia ha comunque determinato, a partire dalla Scuola Pitagorica (VI secolo a. C.), un’importante svolta del pensiero scientifico: la dimostrazione matematica passa dalla verifica </a:t>
            </a:r>
            <a:r>
              <a:rPr lang="it-IT" sz="1900" i="1" dirty="0"/>
              <a:t>visiva</a:t>
            </a:r>
            <a:r>
              <a:rPr lang="it-IT" sz="1900" dirty="0"/>
              <a:t> al ragionamento logico astratto. L’</a:t>
            </a:r>
            <a:r>
              <a:rPr lang="it-IT" sz="1900" b="1" dirty="0">
                <a:solidFill>
                  <a:srgbClr val="ACD433"/>
                </a:solidFill>
              </a:rPr>
              <a:t>evidenza</a:t>
            </a:r>
            <a:r>
              <a:rPr lang="it-IT" sz="1900" dirty="0">
                <a:solidFill>
                  <a:srgbClr val="ACD433"/>
                </a:solidFill>
              </a:rPr>
              <a:t>, </a:t>
            </a:r>
            <a:r>
              <a:rPr lang="it-IT" sz="1900" dirty="0"/>
              <a:t>che sostiene la verità dell’enunciato, viene sostituita dall’</a:t>
            </a:r>
            <a:r>
              <a:rPr lang="it-IT" sz="1900" b="1" dirty="0" err="1">
                <a:solidFill>
                  <a:srgbClr val="ACD433"/>
                </a:solidFill>
              </a:rPr>
              <a:t>impossibiltà</a:t>
            </a:r>
            <a:r>
              <a:rPr lang="it-IT" sz="1900" dirty="0"/>
              <a:t>, che prova l’insostenibilità della sua negazione. </a:t>
            </a:r>
          </a:p>
        </p:txBody>
      </p:sp>
    </p:spTree>
    <p:extLst>
      <p:ext uri="{BB962C8B-B14F-4D97-AF65-F5344CB8AC3E}">
        <p14:creationId xmlns:p14="http://schemas.microsoft.com/office/powerpoint/2010/main" val="2320533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E778AED-D5F4-40B5-BB85-AFF2A8589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609601"/>
            <a:ext cx="3325731" cy="1675975"/>
          </a:xfrm>
        </p:spPr>
        <p:txBody>
          <a:bodyPr>
            <a:normAutofit/>
          </a:bodyPr>
          <a:lstStyle/>
          <a:p>
            <a:r>
              <a:rPr lang="it-IT" dirty="0"/>
              <a:t>Un aneddoto</a:t>
            </a:r>
          </a:p>
        </p:txBody>
      </p:sp>
      <p:pic>
        <p:nvPicPr>
          <p:cNvPr id="11268" name="Picture 4" descr="Bertrand Russell | Psychology Wiki | Fandom">
            <a:extLst>
              <a:ext uri="{FF2B5EF4-FFF2-40B4-BE49-F238E27FC236}">
                <a16:creationId xmlns:a16="http://schemas.microsoft.com/office/drawing/2014/main" id="{BED73C3F-58F8-4635-9E66-6A489A3843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8" r="18059" b="2"/>
          <a:stretch/>
        </p:blipFill>
        <p:spPr bwMode="auto">
          <a:xfrm>
            <a:off x="4613644" y="609368"/>
            <a:ext cx="3409037" cy="563879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>
            <a:extLst>
              <a:ext uri="{FF2B5EF4-FFF2-40B4-BE49-F238E27FC236}">
                <a16:creationId xmlns:a16="http://schemas.microsoft.com/office/drawing/2014/main" id="{E965C244-BCD5-44E4-95FB-67CC49CCFA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2" r="15603"/>
          <a:stretch/>
        </p:blipFill>
        <p:spPr bwMode="auto">
          <a:xfrm>
            <a:off x="8135262" y="609601"/>
            <a:ext cx="3409037" cy="563879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B4BFCD53-7EAD-4FDE-866D-72D8ED6088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272" name="Content Placeholder 11271">
            <a:extLst>
              <a:ext uri="{FF2B5EF4-FFF2-40B4-BE49-F238E27FC236}">
                <a16:creationId xmlns:a16="http://schemas.microsoft.com/office/drawing/2014/main" id="{48449AA8-83D7-437B-83D9-C3175BC4F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176" y="2484544"/>
            <a:ext cx="3329666" cy="376385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9" name="Immagine 8" descr="Immagine che contiene testo&#10;&#10;Descrizione generata automaticamente">
            <a:extLst>
              <a:ext uri="{FF2B5EF4-FFF2-40B4-BE49-F238E27FC236}">
                <a16:creationId xmlns:a16="http://schemas.microsoft.com/office/drawing/2014/main" id="{838DBD8F-749F-4428-9055-35AACB2354A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584" r="4550"/>
          <a:stretch/>
        </p:blipFill>
        <p:spPr>
          <a:xfrm>
            <a:off x="1058133" y="2653696"/>
            <a:ext cx="2018359" cy="2271242"/>
          </a:xfrm>
          <a:prstGeom prst="rect">
            <a:avLst/>
          </a:prstGeom>
          <a:ln w="63500">
            <a:solidFill>
              <a:srgbClr val="A2D762"/>
            </a:solidFill>
          </a:ln>
        </p:spPr>
      </p:pic>
    </p:spTree>
    <p:extLst>
      <p:ext uri="{BB962C8B-B14F-4D97-AF65-F5344CB8AC3E}">
        <p14:creationId xmlns:p14="http://schemas.microsoft.com/office/powerpoint/2010/main" val="83563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E778AED-D5F4-40B5-BB85-AFF2A8589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609601"/>
            <a:ext cx="3325731" cy="1675975"/>
          </a:xfrm>
        </p:spPr>
        <p:txBody>
          <a:bodyPr>
            <a:normAutofit/>
          </a:bodyPr>
          <a:lstStyle/>
          <a:p>
            <a:r>
              <a:rPr lang="it-IT" i="1" dirty="0"/>
              <a:t>Ex falso </a:t>
            </a:r>
            <a:r>
              <a:rPr lang="it-IT" i="1" dirty="0" err="1"/>
              <a:t>quodlibet</a:t>
            </a:r>
            <a:endParaRPr lang="it-IT" i="1" dirty="0"/>
          </a:p>
        </p:txBody>
      </p:sp>
      <p:pic>
        <p:nvPicPr>
          <p:cNvPr id="11268" name="Picture 4" descr="Bertrand Russell | Psychology Wiki | Fandom">
            <a:extLst>
              <a:ext uri="{FF2B5EF4-FFF2-40B4-BE49-F238E27FC236}">
                <a16:creationId xmlns:a16="http://schemas.microsoft.com/office/drawing/2014/main" id="{BED73C3F-58F8-4635-9E66-6A489A3843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8" r="18059" b="2"/>
          <a:stretch/>
        </p:blipFill>
        <p:spPr bwMode="auto">
          <a:xfrm>
            <a:off x="4613644" y="609368"/>
            <a:ext cx="3409037" cy="563879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>
            <a:extLst>
              <a:ext uri="{FF2B5EF4-FFF2-40B4-BE49-F238E27FC236}">
                <a16:creationId xmlns:a16="http://schemas.microsoft.com/office/drawing/2014/main" id="{E965C244-BCD5-44E4-95FB-67CC49CCFA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2" r="15603"/>
          <a:stretch/>
        </p:blipFill>
        <p:spPr bwMode="auto">
          <a:xfrm>
            <a:off x="8135262" y="609601"/>
            <a:ext cx="3409037" cy="563879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B4BFCD53-7EAD-4FDE-866D-72D8ED6088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272" name="Content Placeholder 11271">
            <a:extLst>
              <a:ext uri="{FF2B5EF4-FFF2-40B4-BE49-F238E27FC236}">
                <a16:creationId xmlns:a16="http://schemas.microsoft.com/office/drawing/2014/main" id="{48449AA8-83D7-437B-83D9-C3175BC4F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176" y="2484544"/>
            <a:ext cx="3329666" cy="376385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9" name="Immagine 8" descr="Immagine che contiene testo&#10;&#10;Descrizione generata automaticamente">
            <a:extLst>
              <a:ext uri="{FF2B5EF4-FFF2-40B4-BE49-F238E27FC236}">
                <a16:creationId xmlns:a16="http://schemas.microsoft.com/office/drawing/2014/main" id="{838DBD8F-749F-4428-9055-35AACB2354A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584" r="4550"/>
          <a:stretch/>
        </p:blipFill>
        <p:spPr>
          <a:xfrm>
            <a:off x="1058133" y="2653696"/>
            <a:ext cx="2018359" cy="2271242"/>
          </a:xfrm>
          <a:prstGeom prst="rect">
            <a:avLst/>
          </a:prstGeom>
          <a:ln w="63500">
            <a:solidFill>
              <a:srgbClr val="A2D762"/>
            </a:solidFill>
          </a:ln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0B7F3D2B-EC7D-4268-9E0C-8EE3D78F6146}"/>
              </a:ext>
            </a:extLst>
          </p:cNvPr>
          <p:cNvSpPr txBox="1"/>
          <p:nvPr/>
        </p:nvSpPr>
        <p:spPr>
          <a:xfrm>
            <a:off x="4669934" y="5878833"/>
            <a:ext cx="3409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FF00"/>
                </a:solidFill>
              </a:rPr>
              <a:t>Bertrand Russell (1872-1970)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8360107-CBFF-42C4-905A-9E5D08B0734C}"/>
              </a:ext>
            </a:extLst>
          </p:cNvPr>
          <p:cNvSpPr txBox="1"/>
          <p:nvPr/>
        </p:nvSpPr>
        <p:spPr>
          <a:xfrm>
            <a:off x="8078971" y="694775"/>
            <a:ext cx="34090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FF00"/>
                </a:solidFill>
              </a:rPr>
              <a:t>Leone XIII (1810-1903</a:t>
            </a:r>
            <a:r>
              <a:rPr lang="it-IT" dirty="0">
                <a:solidFill>
                  <a:srgbClr val="FFFF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31458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68AE6F-2135-48DF-8BCB-08316DA20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2381" y="629266"/>
            <a:ext cx="4767471" cy="1641986"/>
          </a:xfrm>
        </p:spPr>
        <p:txBody>
          <a:bodyPr>
            <a:normAutofit/>
          </a:bodyPr>
          <a:lstStyle/>
          <a:p>
            <a:r>
              <a:rPr lang="it-IT" dirty="0"/>
              <a:t>Il matematico e </a:t>
            </a:r>
            <a:br>
              <a:rPr lang="it-IT" dirty="0"/>
            </a:br>
            <a:r>
              <a:rPr lang="it-IT" dirty="0"/>
              <a:t>il papa</a:t>
            </a:r>
          </a:p>
        </p:txBody>
      </p:sp>
      <p:pic>
        <p:nvPicPr>
          <p:cNvPr id="12290" name="Picture 2" descr="Pin on Top Pins">
            <a:extLst>
              <a:ext uri="{FF2B5EF4-FFF2-40B4-BE49-F238E27FC236}">
                <a16:creationId xmlns:a16="http://schemas.microsoft.com/office/drawing/2014/main" id="{FFCE17FF-7D46-4FBC-9F0E-824F7115DE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08" r="1" b="1"/>
          <a:stretch/>
        </p:blipFill>
        <p:spPr bwMode="auto">
          <a:xfrm>
            <a:off x="-1" y="10"/>
            <a:ext cx="46346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407AD5C-BB40-4E2F-AEA4-A93EFF868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2381" y="2438400"/>
            <a:ext cx="6103374" cy="3549445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it-IT" sz="1700" dirty="0"/>
              <a:t>Un curioso aneddoto riguarda la seguente bislacca implicazione, che qualcuno, provocatoriamente, sottopose a Bertrand Russell:</a:t>
            </a:r>
            <a:r>
              <a:rPr lang="it-IT" sz="1700" b="1" dirty="0"/>
              <a:t>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it-IT" sz="1700" b="1" i="1" dirty="0">
                <a:solidFill>
                  <a:srgbClr val="ACD433"/>
                </a:solidFill>
              </a:rPr>
              <a:t>Se 2+2 = 5, allora tu sei il papa</a:t>
            </a:r>
            <a:r>
              <a:rPr lang="it-IT" sz="1700" i="1" dirty="0">
                <a:solidFill>
                  <a:srgbClr val="ACD433"/>
                </a:solidFill>
              </a:rPr>
              <a:t>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it-IT" sz="1700" dirty="0"/>
              <a:t>La sfida consisteva nel provare la veridicità dell’affermazione (ossia nella mente del proponente, trovare una concatenazione logica che conducesse dalla premessa alla conclusione). 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it-IT" sz="1700" dirty="0"/>
              <a:t>Il grande </a:t>
            </a:r>
            <a:r>
              <a:rPr lang="it-IT" sz="1700"/>
              <a:t>logico britannico, </a:t>
            </a:r>
            <a:r>
              <a:rPr lang="it-IT" sz="1700" dirty="0"/>
              <a:t>senza scomporsi, fornì la risposta con pochi, semplici passaggi: se 2+2 = 5, allora 4 =5, e quindi, sottraendo 3 da entrambi membri, si deduce che 2 =1; poiché io e il papa siamo due, in realtà siamo quindi uno, ossia io sono il papa.  </a:t>
            </a:r>
          </a:p>
          <a:p>
            <a:pPr marL="0" indent="0">
              <a:lnSpc>
                <a:spcPct val="90000"/>
              </a:lnSpc>
              <a:buNone/>
            </a:pPr>
            <a:endParaRPr lang="it-IT" sz="1700" dirty="0"/>
          </a:p>
        </p:txBody>
      </p:sp>
    </p:spTree>
    <p:extLst>
      <p:ext uri="{BB962C8B-B14F-4D97-AF65-F5344CB8AC3E}">
        <p14:creationId xmlns:p14="http://schemas.microsoft.com/office/powerpoint/2010/main" val="1588754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8B9538A-2A89-47DD-996C-7D2BE2AB6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52E0C66-8C3A-4C97-B1DC-32BFF6ACE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855" y="1447800"/>
            <a:ext cx="3108626" cy="4572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>
                <a:solidFill>
                  <a:srgbClr val="EBEBEB"/>
                </a:solidFill>
              </a:rPr>
              <a:t>Il principio è …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625979B-5325-4898-8EF9-5C174B192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61310" y="0"/>
            <a:ext cx="8030690" cy="6858000"/>
          </a:xfrm>
          <a:custGeom>
            <a:avLst/>
            <a:gdLst>
              <a:gd name="connsiteX0" fmla="*/ 1176 w 8030690"/>
              <a:gd name="connsiteY0" fmla="*/ 0 h 6858000"/>
              <a:gd name="connsiteX1" fmla="*/ 1344715 w 8030690"/>
              <a:gd name="connsiteY1" fmla="*/ 0 h 6858000"/>
              <a:gd name="connsiteX2" fmla="*/ 1344715 w 8030690"/>
              <a:gd name="connsiteY2" fmla="*/ 0 h 6858000"/>
              <a:gd name="connsiteX3" fmla="*/ 8030690 w 8030690"/>
              <a:gd name="connsiteY3" fmla="*/ 0 h 6858000"/>
              <a:gd name="connsiteX4" fmla="*/ 8030690 w 8030690"/>
              <a:gd name="connsiteY4" fmla="*/ 6858000 h 6858000"/>
              <a:gd name="connsiteX5" fmla="*/ 477746 w 8030690"/>
              <a:gd name="connsiteY5" fmla="*/ 6858000 h 6858000"/>
              <a:gd name="connsiteX6" fmla="*/ 477746 w 8030690"/>
              <a:gd name="connsiteY6" fmla="*/ 6858000 h 6858000"/>
              <a:gd name="connsiteX7" fmla="*/ 0 w 8030690"/>
              <a:gd name="connsiteY7" fmla="*/ 6858000 h 6858000"/>
              <a:gd name="connsiteX8" fmla="*/ 5883 w 8030690"/>
              <a:gd name="connsiteY8" fmla="*/ 6817538 h 6858000"/>
              <a:gd name="connsiteX9" fmla="*/ 23196 w 8030690"/>
              <a:gd name="connsiteY9" fmla="*/ 6698894 h 6858000"/>
              <a:gd name="connsiteX10" fmla="*/ 35298 w 8030690"/>
              <a:gd name="connsiteY10" fmla="*/ 6612483 h 6858000"/>
              <a:gd name="connsiteX11" fmla="*/ 48073 w 8030690"/>
              <a:gd name="connsiteY11" fmla="*/ 6509613 h 6858000"/>
              <a:gd name="connsiteX12" fmla="*/ 63369 w 8030690"/>
              <a:gd name="connsiteY12" fmla="*/ 6387541 h 6858000"/>
              <a:gd name="connsiteX13" fmla="*/ 79506 w 8030690"/>
              <a:gd name="connsiteY13" fmla="*/ 6252438 h 6858000"/>
              <a:gd name="connsiteX14" fmla="*/ 96483 w 8030690"/>
              <a:gd name="connsiteY14" fmla="*/ 6100191 h 6858000"/>
              <a:gd name="connsiteX15" fmla="*/ 114468 w 8030690"/>
              <a:gd name="connsiteY15" fmla="*/ 5934227 h 6858000"/>
              <a:gd name="connsiteX16" fmla="*/ 132454 w 8030690"/>
              <a:gd name="connsiteY16" fmla="*/ 5753862 h 6858000"/>
              <a:gd name="connsiteX17" fmla="*/ 150775 w 8030690"/>
              <a:gd name="connsiteY17" fmla="*/ 5561838 h 6858000"/>
              <a:gd name="connsiteX18" fmla="*/ 167752 w 8030690"/>
              <a:gd name="connsiteY18" fmla="*/ 5354726 h 6858000"/>
              <a:gd name="connsiteX19" fmla="*/ 184057 w 8030690"/>
              <a:gd name="connsiteY19" fmla="*/ 5138013 h 6858000"/>
              <a:gd name="connsiteX20" fmla="*/ 198849 w 8030690"/>
              <a:gd name="connsiteY20" fmla="*/ 4908956 h 6858000"/>
              <a:gd name="connsiteX21" fmla="*/ 212968 w 8030690"/>
              <a:gd name="connsiteY21" fmla="*/ 4670298 h 6858000"/>
              <a:gd name="connsiteX22" fmla="*/ 226248 w 8030690"/>
              <a:gd name="connsiteY22" fmla="*/ 4421352 h 6858000"/>
              <a:gd name="connsiteX23" fmla="*/ 230954 w 8030690"/>
              <a:gd name="connsiteY23" fmla="*/ 4293793 h 6858000"/>
              <a:gd name="connsiteX24" fmla="*/ 236165 w 8030690"/>
              <a:gd name="connsiteY24" fmla="*/ 4163491 h 6858000"/>
              <a:gd name="connsiteX25" fmla="*/ 241039 w 8030690"/>
              <a:gd name="connsiteY25" fmla="*/ 4031132 h 6858000"/>
              <a:gd name="connsiteX26" fmla="*/ 244233 w 8030690"/>
              <a:gd name="connsiteY26" fmla="*/ 3898087 h 6858000"/>
              <a:gd name="connsiteX27" fmla="*/ 247091 w 8030690"/>
              <a:gd name="connsiteY27" fmla="*/ 3762298 h 6858000"/>
              <a:gd name="connsiteX28" fmla="*/ 250116 w 8030690"/>
              <a:gd name="connsiteY28" fmla="*/ 3625138 h 6858000"/>
              <a:gd name="connsiteX29" fmla="*/ 252133 w 8030690"/>
              <a:gd name="connsiteY29" fmla="*/ 3485235 h 6858000"/>
              <a:gd name="connsiteX30" fmla="*/ 252133 w 8030690"/>
              <a:gd name="connsiteY30" fmla="*/ 3343960 h 6858000"/>
              <a:gd name="connsiteX31" fmla="*/ 253142 w 8030690"/>
              <a:gd name="connsiteY31" fmla="*/ 3201314 h 6858000"/>
              <a:gd name="connsiteX32" fmla="*/ 252133 w 8030690"/>
              <a:gd name="connsiteY32" fmla="*/ 3057296 h 6858000"/>
              <a:gd name="connsiteX33" fmla="*/ 250116 w 8030690"/>
              <a:gd name="connsiteY33" fmla="*/ 2911221 h 6858000"/>
              <a:gd name="connsiteX34" fmla="*/ 248267 w 8030690"/>
              <a:gd name="connsiteY34" fmla="*/ 2765145 h 6858000"/>
              <a:gd name="connsiteX35" fmla="*/ 244233 w 8030690"/>
              <a:gd name="connsiteY35" fmla="*/ 2617013 h 6858000"/>
              <a:gd name="connsiteX36" fmla="*/ 240031 w 8030690"/>
              <a:gd name="connsiteY36" fmla="*/ 2467508 h 6858000"/>
              <a:gd name="connsiteX37" fmla="*/ 235156 w 8030690"/>
              <a:gd name="connsiteY37" fmla="*/ 2318004 h 6858000"/>
              <a:gd name="connsiteX38" fmla="*/ 228265 w 8030690"/>
              <a:gd name="connsiteY38" fmla="*/ 2167128 h 6858000"/>
              <a:gd name="connsiteX39" fmla="*/ 220028 w 8030690"/>
              <a:gd name="connsiteY39" fmla="*/ 2014880 h 6858000"/>
              <a:gd name="connsiteX40" fmla="*/ 212128 w 8030690"/>
              <a:gd name="connsiteY40" fmla="*/ 1861947 h 6858000"/>
              <a:gd name="connsiteX41" fmla="*/ 202043 w 8030690"/>
              <a:gd name="connsiteY41" fmla="*/ 1709013 h 6858000"/>
              <a:gd name="connsiteX42" fmla="*/ 189940 w 8030690"/>
              <a:gd name="connsiteY42" fmla="*/ 1554023 h 6858000"/>
              <a:gd name="connsiteX43" fmla="*/ 177838 w 8030690"/>
              <a:gd name="connsiteY43" fmla="*/ 1401089 h 6858000"/>
              <a:gd name="connsiteX44" fmla="*/ 163886 w 8030690"/>
              <a:gd name="connsiteY44" fmla="*/ 1245413 h 6858000"/>
              <a:gd name="connsiteX45" fmla="*/ 148590 w 8030690"/>
              <a:gd name="connsiteY45" fmla="*/ 1089050 h 6858000"/>
              <a:gd name="connsiteX46" fmla="*/ 132454 w 8030690"/>
              <a:gd name="connsiteY46" fmla="*/ 934745 h 6858000"/>
              <a:gd name="connsiteX47" fmla="*/ 113628 w 8030690"/>
              <a:gd name="connsiteY47" fmla="*/ 778383 h 6858000"/>
              <a:gd name="connsiteX48" fmla="*/ 93457 w 8030690"/>
              <a:gd name="connsiteY48" fmla="*/ 622706 h 6858000"/>
              <a:gd name="connsiteX49" fmla="*/ 73454 w 8030690"/>
              <a:gd name="connsiteY49" fmla="*/ 466344 h 6858000"/>
              <a:gd name="connsiteX50" fmla="*/ 50090 w 8030690"/>
              <a:gd name="connsiteY50" fmla="*/ 310667 h 6858000"/>
              <a:gd name="connsiteX51" fmla="*/ 26222 w 8030690"/>
              <a:gd name="connsiteY51" fmla="*/ 15567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8030690" h="6858000">
                <a:moveTo>
                  <a:pt x="1176" y="0"/>
                </a:moveTo>
                <a:lnTo>
                  <a:pt x="1344715" y="0"/>
                </a:lnTo>
                <a:lnTo>
                  <a:pt x="1344715" y="0"/>
                </a:lnTo>
                <a:lnTo>
                  <a:pt x="8030690" y="0"/>
                </a:lnTo>
                <a:lnTo>
                  <a:pt x="8030690" y="6858000"/>
                </a:lnTo>
                <a:lnTo>
                  <a:pt x="477746" y="6858000"/>
                </a:lnTo>
                <a:lnTo>
                  <a:pt x="477746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8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8" y="5934227"/>
                </a:lnTo>
                <a:lnTo>
                  <a:pt x="132454" y="5753862"/>
                </a:lnTo>
                <a:lnTo>
                  <a:pt x="150775" y="5561838"/>
                </a:lnTo>
                <a:lnTo>
                  <a:pt x="167752" y="5354726"/>
                </a:lnTo>
                <a:lnTo>
                  <a:pt x="184057" y="5138013"/>
                </a:lnTo>
                <a:lnTo>
                  <a:pt x="198849" y="4908956"/>
                </a:lnTo>
                <a:lnTo>
                  <a:pt x="212968" y="4670298"/>
                </a:lnTo>
                <a:lnTo>
                  <a:pt x="226248" y="4421352"/>
                </a:lnTo>
                <a:lnTo>
                  <a:pt x="230954" y="4293793"/>
                </a:lnTo>
                <a:lnTo>
                  <a:pt x="236165" y="4163491"/>
                </a:lnTo>
                <a:lnTo>
                  <a:pt x="241039" y="4031132"/>
                </a:lnTo>
                <a:lnTo>
                  <a:pt x="244233" y="3898087"/>
                </a:lnTo>
                <a:lnTo>
                  <a:pt x="247091" y="3762298"/>
                </a:lnTo>
                <a:lnTo>
                  <a:pt x="250116" y="3625138"/>
                </a:lnTo>
                <a:lnTo>
                  <a:pt x="252133" y="3485235"/>
                </a:lnTo>
                <a:lnTo>
                  <a:pt x="252133" y="3343960"/>
                </a:lnTo>
                <a:lnTo>
                  <a:pt x="253142" y="3201314"/>
                </a:lnTo>
                <a:lnTo>
                  <a:pt x="252133" y="3057296"/>
                </a:lnTo>
                <a:lnTo>
                  <a:pt x="250116" y="2911221"/>
                </a:lnTo>
                <a:lnTo>
                  <a:pt x="248267" y="2765145"/>
                </a:lnTo>
                <a:lnTo>
                  <a:pt x="244233" y="2617013"/>
                </a:lnTo>
                <a:lnTo>
                  <a:pt x="240031" y="2467508"/>
                </a:lnTo>
                <a:lnTo>
                  <a:pt x="235156" y="2318004"/>
                </a:lnTo>
                <a:lnTo>
                  <a:pt x="228265" y="2167128"/>
                </a:lnTo>
                <a:lnTo>
                  <a:pt x="220028" y="2014880"/>
                </a:lnTo>
                <a:lnTo>
                  <a:pt x="212128" y="1861947"/>
                </a:lnTo>
                <a:lnTo>
                  <a:pt x="202043" y="1709013"/>
                </a:lnTo>
                <a:lnTo>
                  <a:pt x="189940" y="1554023"/>
                </a:lnTo>
                <a:lnTo>
                  <a:pt x="177838" y="1401089"/>
                </a:lnTo>
                <a:lnTo>
                  <a:pt x="163886" y="1245413"/>
                </a:lnTo>
                <a:lnTo>
                  <a:pt x="148590" y="1089050"/>
                </a:lnTo>
                <a:lnTo>
                  <a:pt x="132454" y="934745"/>
                </a:lnTo>
                <a:lnTo>
                  <a:pt x="113628" y="778383"/>
                </a:lnTo>
                <a:lnTo>
                  <a:pt x="93457" y="622706"/>
                </a:lnTo>
                <a:lnTo>
                  <a:pt x="73454" y="466344"/>
                </a:lnTo>
                <a:lnTo>
                  <a:pt x="50090" y="310667"/>
                </a:lnTo>
                <a:lnTo>
                  <a:pt x="26222" y="1556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 11">
            <a:extLst>
              <a:ext uri="{FF2B5EF4-FFF2-40B4-BE49-F238E27FC236}">
                <a16:creationId xmlns:a16="http://schemas.microsoft.com/office/drawing/2014/main" id="{34B22E2B-30D5-47A4-97C5-091EA1AB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6DA3CD-A002-40ED-8194-B4E637BD76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6" name="Segnaposto contenuto 3">
            <a:extLst>
              <a:ext uri="{FF2B5EF4-FFF2-40B4-BE49-F238E27FC236}">
                <a16:creationId xmlns:a16="http://schemas.microsoft.com/office/drawing/2014/main" id="{662311E0-0A0E-444C-AFC3-87FD98C5FC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4906417"/>
              </p:ext>
            </p:extLst>
          </p:nvPr>
        </p:nvGraphicFramePr>
        <p:xfrm>
          <a:off x="5048250" y="1447800"/>
          <a:ext cx="649605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651674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2E0C66-8C3A-4C97-B1DC-32BFF6ACE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E </a:t>
            </a:r>
            <a:r>
              <a:rPr lang="en-US" err="1"/>
              <a:t>praticamente</a:t>
            </a:r>
            <a:r>
              <a:rPr lang="en-US"/>
              <a:t>…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D187C4E-14B9-4504-B200-5127823FA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6" name="Segnaposto contenuto 3">
            <a:extLst>
              <a:ext uri="{FF2B5EF4-FFF2-40B4-BE49-F238E27FC236}">
                <a16:creationId xmlns:a16="http://schemas.microsoft.com/office/drawing/2014/main" id="{662311E0-0A0E-444C-AFC3-87FD98C5FC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9192487"/>
              </p:ext>
            </p:extLst>
          </p:nvPr>
        </p:nvGraphicFramePr>
        <p:xfrm>
          <a:off x="1103312" y="2052918"/>
          <a:ext cx="8946541" cy="4195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766908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85E04B-6D7A-415E-ABBC-E5279D3C6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6188190" cy="1622321"/>
          </a:xfrm>
        </p:spPr>
        <p:txBody>
          <a:bodyPr>
            <a:normAutofit/>
          </a:bodyPr>
          <a:lstStyle/>
          <a:p>
            <a:r>
              <a:rPr lang="it-IT"/>
              <a:t>La dimostrazione procede così: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3F635F0-8293-46CD-A8B3-738EA1EA5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6188189" cy="3785419"/>
          </a:xfrm>
        </p:spPr>
        <p:txBody>
          <a:bodyPr>
            <a:normAutofit/>
          </a:bodyPr>
          <a:lstStyle/>
          <a:p>
            <a:r>
              <a:rPr lang="it-IT" dirty="0"/>
              <a:t>A fronte di un enunciato in cui </a:t>
            </a:r>
            <a:r>
              <a:rPr lang="it-IT" b="1" i="1" dirty="0"/>
              <a:t>A</a:t>
            </a:r>
            <a:r>
              <a:rPr lang="it-IT" b="1" dirty="0"/>
              <a:t> è l’ipotesi</a:t>
            </a:r>
            <a:r>
              <a:rPr lang="it-IT" dirty="0"/>
              <a:t>, e </a:t>
            </a:r>
            <a:r>
              <a:rPr lang="it-IT" b="1" i="1" dirty="0"/>
              <a:t>B</a:t>
            </a:r>
            <a:r>
              <a:rPr lang="it-IT" b="1" dirty="0"/>
              <a:t> è la tesi</a:t>
            </a:r>
            <a:r>
              <a:rPr lang="it-IT" dirty="0"/>
              <a:t>,</a:t>
            </a:r>
          </a:p>
          <a:p>
            <a:r>
              <a:rPr lang="it-IT" dirty="0"/>
              <a:t>si assume, come nuova ipotesi, la congiunzione di </a:t>
            </a:r>
            <a:r>
              <a:rPr lang="it-IT" i="1" dirty="0"/>
              <a:t>A </a:t>
            </a:r>
            <a:r>
              <a:rPr lang="it-IT" dirty="0"/>
              <a:t> e </a:t>
            </a:r>
            <a:r>
              <a:rPr lang="it-IT" dirty="0">
                <a:sym typeface="Symbol" panose="05050102010706020507" pitchFamily="18" charset="2"/>
              </a:rPr>
              <a:t></a:t>
            </a:r>
            <a:r>
              <a:rPr lang="it-IT" i="1" dirty="0">
                <a:sym typeface="Symbol" panose="05050102010706020507" pitchFamily="18" charset="2"/>
              </a:rPr>
              <a:t>B</a:t>
            </a:r>
            <a:r>
              <a:rPr lang="it-IT" dirty="0">
                <a:sym typeface="Symbol" panose="05050102010706020507" pitchFamily="18" charset="2"/>
              </a:rPr>
              <a:t>,</a:t>
            </a:r>
          </a:p>
          <a:p>
            <a:r>
              <a:rPr lang="it-IT" dirty="0">
                <a:sym typeface="Symbol" panose="05050102010706020507" pitchFamily="18" charset="2"/>
              </a:rPr>
              <a:t>in altri termini, </a:t>
            </a:r>
            <a:r>
              <a:rPr lang="it-IT" b="1" dirty="0">
                <a:solidFill>
                  <a:srgbClr val="0070C0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si suppongono vera la ipotesi e </a:t>
            </a:r>
            <a:r>
              <a:rPr lang="it-IT" b="1">
                <a:solidFill>
                  <a:srgbClr val="0070C0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falsa la tesi</a:t>
            </a:r>
            <a:endParaRPr lang="it-IT" b="1" dirty="0">
              <a:solidFill>
                <a:srgbClr val="0070C0"/>
              </a:solidFill>
              <a:highlight>
                <a:srgbClr val="FFFF00"/>
              </a:highlight>
              <a:sym typeface="Symbol" panose="05050102010706020507" pitchFamily="18" charset="2"/>
            </a:endParaRPr>
          </a:p>
          <a:p>
            <a:r>
              <a:rPr lang="it-IT" dirty="0">
                <a:sym typeface="Symbol" panose="05050102010706020507" pitchFamily="18" charset="2"/>
              </a:rPr>
              <a:t>e </a:t>
            </a:r>
            <a:r>
              <a:rPr lang="it-IT" b="1" dirty="0">
                <a:solidFill>
                  <a:srgbClr val="0070C0"/>
                </a:solidFill>
                <a:highlight>
                  <a:srgbClr val="FFFF00"/>
                </a:highlight>
                <a:sym typeface="Symbol" panose="05050102010706020507" pitchFamily="18" charset="2"/>
              </a:rPr>
              <a:t>da ciò si deduce una falsità</a:t>
            </a:r>
            <a:r>
              <a:rPr lang="it-IT" dirty="0">
                <a:sym typeface="Symbol" panose="05050102010706020507" pitchFamily="18" charset="2"/>
              </a:rPr>
              <a:t>, tipicamente, una contraddizione.</a:t>
            </a:r>
          </a:p>
          <a:p>
            <a:r>
              <a:rPr lang="it-IT" dirty="0">
                <a:sym typeface="Symbol" panose="05050102010706020507" pitchFamily="18" charset="2"/>
              </a:rPr>
              <a:t>In ciò consiste la cosiddetta </a:t>
            </a:r>
            <a:r>
              <a:rPr lang="it-IT" b="1" i="1" dirty="0">
                <a:solidFill>
                  <a:srgbClr val="FFFF00"/>
                </a:solidFill>
                <a:sym typeface="Symbol" panose="05050102010706020507" pitchFamily="18" charset="2"/>
              </a:rPr>
              <a:t>reductio ad absurdum</a:t>
            </a:r>
            <a:r>
              <a:rPr lang="it-IT" b="1" dirty="0">
                <a:solidFill>
                  <a:srgbClr val="FFFF00"/>
                </a:solidFill>
                <a:sym typeface="Symbol" panose="05050102010706020507" pitchFamily="18" charset="2"/>
              </a:rPr>
              <a:t>. </a:t>
            </a:r>
          </a:p>
          <a:p>
            <a:endParaRPr lang="it-IT" dirty="0"/>
          </a:p>
        </p:txBody>
      </p:sp>
      <p:sp>
        <p:nvSpPr>
          <p:cNvPr id="1030" name="Freeform 31">
            <a:extLst>
              <a:ext uri="{FF2B5EF4-FFF2-40B4-BE49-F238E27FC236}">
                <a16:creationId xmlns:a16="http://schemas.microsoft.com/office/drawing/2014/main" id="{C89FDD9F-84AD-4824-89D2-9E286F56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15974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1" name="Rectangle 72">
            <a:extLst>
              <a:ext uri="{FF2B5EF4-FFF2-40B4-BE49-F238E27FC236}">
                <a16:creationId xmlns:a16="http://schemas.microsoft.com/office/drawing/2014/main" id="{0AFF99B9-09FA-411A-8B54-D714B2EE9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1" y="0"/>
            <a:ext cx="406254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2" name="Freeform 5">
            <a:extLst>
              <a:ext uri="{FF2B5EF4-FFF2-40B4-BE49-F238E27FC236}">
                <a16:creationId xmlns:a16="http://schemas.microsoft.com/office/drawing/2014/main" id="{7E6CE931-52B0-4AD0-991F-0648E313B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472531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1026" name="Picture 2" descr="Immagine che contiene sedendo, tavolo, uomo, marrone&#10;&#10;Descrizione generata automaticamente">
            <a:extLst>
              <a:ext uri="{FF2B5EF4-FFF2-40B4-BE49-F238E27FC236}">
                <a16:creationId xmlns:a16="http://schemas.microsoft.com/office/drawing/2014/main" id="{D849B2FE-A51B-4CF8-B530-BA15C8978B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7010" y="647698"/>
            <a:ext cx="2419731" cy="556260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76">
            <a:extLst>
              <a:ext uri="{FF2B5EF4-FFF2-40B4-BE49-F238E27FC236}">
                <a16:creationId xmlns:a16="http://schemas.microsoft.com/office/drawing/2014/main" id="{D138FED9-7840-470D-BB14-BF4696ADA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44B6F73-7EED-4128-B79B-F4DC49BE8C53}"/>
              </a:ext>
            </a:extLst>
          </p:cNvPr>
          <p:cNvSpPr txBox="1"/>
          <p:nvPr/>
        </p:nvSpPr>
        <p:spPr>
          <a:xfrm>
            <a:off x="8787088" y="6349483"/>
            <a:ext cx="2744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0070C0"/>
                </a:solidFill>
              </a:rPr>
              <a:t>       Parmenide</a:t>
            </a:r>
          </a:p>
        </p:txBody>
      </p:sp>
    </p:spTree>
    <p:extLst>
      <p:ext uri="{BB962C8B-B14F-4D97-AF65-F5344CB8AC3E}">
        <p14:creationId xmlns:p14="http://schemas.microsoft.com/office/powerpoint/2010/main" val="3046466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7DB4B5-7323-46F2-830D-3FFC8D54C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668" y="629266"/>
            <a:ext cx="6249784" cy="1641986"/>
          </a:xfrm>
        </p:spPr>
        <p:txBody>
          <a:bodyPr>
            <a:normAutofit/>
          </a:bodyPr>
          <a:lstStyle/>
          <a:p>
            <a:r>
              <a:rPr lang="it-IT" dirty="0"/>
              <a:t>Tipicamente …</a:t>
            </a:r>
            <a:br>
              <a:rPr lang="it-IT" dirty="0"/>
            </a:br>
            <a:endParaRPr lang="it-IT" dirty="0"/>
          </a:p>
        </p:txBody>
      </p:sp>
      <p:pic>
        <p:nvPicPr>
          <p:cNvPr id="2050" name="Picture 2" descr="Imagen de Edwin Pech en x..... | Fondos de pantalla estéticos, Fondos de  pantalla cielo, Fondos de pantalla naturaleza">
            <a:extLst>
              <a:ext uri="{FF2B5EF4-FFF2-40B4-BE49-F238E27FC236}">
                <a16:creationId xmlns:a16="http://schemas.microsoft.com/office/drawing/2014/main" id="{7D7EDF8E-2825-48E2-B5AF-3079539DE7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67" r="-2" b="-2"/>
          <a:stretch/>
        </p:blipFill>
        <p:spPr bwMode="auto">
          <a:xfrm>
            <a:off x="7548152" y="10"/>
            <a:ext cx="4646658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EF049B09-93BA-40D3-8B80-788A87C8F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D1DCCE-BFF3-4509-A8CC-555C79C005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668" y="2438400"/>
            <a:ext cx="6249784" cy="38099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3000" dirty="0"/>
              <a:t>Nel corso della dimostrazione, </a:t>
            </a:r>
          </a:p>
          <a:p>
            <a:pPr marL="0" indent="0">
              <a:buNone/>
            </a:pPr>
            <a:r>
              <a:rPr lang="it-IT" sz="3000" dirty="0"/>
              <a:t>si incontrano, in punti diversi,</a:t>
            </a:r>
          </a:p>
          <a:p>
            <a:pPr marL="0" indent="0">
              <a:buNone/>
            </a:pPr>
            <a:r>
              <a:rPr lang="it-IT" sz="3000" u="sng" dirty="0"/>
              <a:t>affermazioni incompatibili</a:t>
            </a:r>
            <a:r>
              <a:rPr lang="it-IT" sz="3000" dirty="0"/>
              <a:t>. </a:t>
            </a:r>
          </a:p>
          <a:p>
            <a:pPr marL="0" indent="0">
              <a:buNone/>
            </a:pPr>
            <a:r>
              <a:rPr lang="it-IT" sz="3000" dirty="0"/>
              <a:t>Queste, considerate insieme, costituiscono l’</a:t>
            </a:r>
            <a:r>
              <a:rPr lang="it-IT" sz="3000" b="1" i="1" dirty="0">
                <a:solidFill>
                  <a:srgbClr val="FFFF00"/>
                </a:solidFill>
              </a:rPr>
              <a:t>assurdo</a:t>
            </a:r>
            <a:r>
              <a:rPr lang="it-IT" sz="3000" dirty="0"/>
              <a:t>.</a:t>
            </a:r>
            <a:r>
              <a:rPr lang="it-IT" sz="3000" dirty="0">
                <a:highlight>
                  <a:srgbClr val="FFFF00"/>
                </a:highligh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41261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7DB4B5-7323-46F2-830D-3FFC8D54C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668" y="629266"/>
            <a:ext cx="4802031" cy="1641986"/>
          </a:xfrm>
        </p:spPr>
        <p:txBody>
          <a:bodyPr>
            <a:normAutofit/>
          </a:bodyPr>
          <a:lstStyle/>
          <a:p>
            <a:r>
              <a:rPr lang="it-IT"/>
              <a:t>Altre volte …</a:t>
            </a:r>
            <a:br>
              <a:rPr lang="it-IT"/>
            </a:br>
            <a:endParaRPr lang="it-IT" dirty="0"/>
          </a:p>
        </p:txBody>
      </p:sp>
      <p:pic>
        <p:nvPicPr>
          <p:cNvPr id="6" name="Immagine 5" descr="Immagine che contiene testo&#10;&#10;Descrizione generata automaticamente">
            <a:extLst>
              <a:ext uri="{FF2B5EF4-FFF2-40B4-BE49-F238E27FC236}">
                <a16:creationId xmlns:a16="http://schemas.microsoft.com/office/drawing/2014/main" id="{CF81C13C-CBD7-4342-8837-857A43371C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84" r="4550"/>
          <a:stretch/>
        </p:blipFill>
        <p:spPr>
          <a:xfrm>
            <a:off x="6100398" y="10"/>
            <a:ext cx="6094412" cy="6857990"/>
          </a:xfrm>
          <a:prstGeom prst="rect">
            <a:avLst/>
          </a:prstGeom>
        </p:spPr>
      </p:pic>
      <p:sp>
        <p:nvSpPr>
          <p:cNvPr id="78" name="Rectangle 75">
            <a:extLst>
              <a:ext uri="{FF2B5EF4-FFF2-40B4-BE49-F238E27FC236}">
                <a16:creationId xmlns:a16="http://schemas.microsoft.com/office/drawing/2014/main" id="{7527E565-DE8D-445C-9879-AD1D04415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D1DCCE-BFF3-4509-A8CC-555C79C005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668" y="2438400"/>
            <a:ext cx="4802031" cy="38099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3000" dirty="0"/>
              <a:t>Si giunge, prima o poi, a </a:t>
            </a:r>
            <a:r>
              <a:rPr lang="it-IT" sz="3000" u="sng" dirty="0"/>
              <a:t>contraddire un enunciato </a:t>
            </a:r>
            <a:r>
              <a:rPr lang="it-IT" sz="3000" dirty="0"/>
              <a:t>precedentemente dimostrato, o che sia comunque certamente vero. </a:t>
            </a:r>
            <a:endParaRPr lang="it-IT" sz="3000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039584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C59A6C-EF2C-4370-84E5-BE1E06437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108" y="629266"/>
            <a:ext cx="3307744" cy="1641986"/>
          </a:xfrm>
        </p:spPr>
        <p:txBody>
          <a:bodyPr>
            <a:normAutofit/>
          </a:bodyPr>
          <a:lstStyle/>
          <a:p>
            <a:r>
              <a:rPr lang="it-IT" dirty="0"/>
              <a:t>Un esempio famoso</a:t>
            </a:r>
            <a:endParaRPr lang="it-IT"/>
          </a:p>
        </p:txBody>
      </p:sp>
      <p:pic>
        <p:nvPicPr>
          <p:cNvPr id="4098" name="Picture 2" descr="Lath Art: Square with a strong diagonal | Etsy">
            <a:extLst>
              <a:ext uri="{FF2B5EF4-FFF2-40B4-BE49-F238E27FC236}">
                <a16:creationId xmlns:a16="http://schemas.microsoft.com/office/drawing/2014/main" id="{E48B2BF1-21FD-490E-AF51-073DD38DED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9" r="9525"/>
          <a:stretch/>
        </p:blipFill>
        <p:spPr bwMode="auto">
          <a:xfrm>
            <a:off x="-2" y="10"/>
            <a:ext cx="6094407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7CE631-DC6D-4B11-874B-974121AF98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2107" y="2438400"/>
            <a:ext cx="4739511" cy="38099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500" b="1" dirty="0">
                <a:solidFill>
                  <a:srgbClr val="FFFF00"/>
                </a:solidFill>
              </a:rPr>
              <a:t>Dimostriamo per assurdo</a:t>
            </a:r>
          </a:p>
          <a:p>
            <a:pPr marL="0" indent="0">
              <a:buNone/>
            </a:pPr>
            <a:r>
              <a:rPr lang="it-IT" sz="2500" b="1" dirty="0">
                <a:solidFill>
                  <a:srgbClr val="FFFF00"/>
                </a:solidFill>
                <a:sym typeface="Symbol" panose="05050102010706020507" pitchFamily="18" charset="2"/>
              </a:rPr>
              <a:t>che 2 è un numero irrazionale.</a:t>
            </a:r>
          </a:p>
          <a:p>
            <a:pPr marL="0" indent="0">
              <a:buNone/>
            </a:pPr>
            <a:r>
              <a:rPr lang="it-IT" sz="2500" dirty="0">
                <a:sym typeface="Symbol" panose="05050102010706020507" pitchFamily="18" charset="2"/>
              </a:rPr>
              <a:t>Occorre anzitutto porre l’enunciato in forma di  implicazione, individuando </a:t>
            </a:r>
            <a:r>
              <a:rPr lang="it-IT" sz="2500" b="1" dirty="0">
                <a:solidFill>
                  <a:srgbClr val="92D050"/>
                </a:solidFill>
                <a:sym typeface="Symbol" panose="05050102010706020507" pitchFamily="18" charset="2"/>
              </a:rPr>
              <a:t>ipotesi (</a:t>
            </a:r>
            <a:r>
              <a:rPr lang="it-IT" sz="2500" b="1" i="1" dirty="0">
                <a:solidFill>
                  <a:srgbClr val="92D050"/>
                </a:solidFill>
                <a:sym typeface="Symbol" panose="05050102010706020507" pitchFamily="18" charset="2"/>
              </a:rPr>
              <a:t>A</a:t>
            </a:r>
            <a:r>
              <a:rPr lang="it-IT" sz="2500" b="1" dirty="0">
                <a:solidFill>
                  <a:srgbClr val="92D050"/>
                </a:solidFill>
                <a:sym typeface="Symbol" panose="05050102010706020507" pitchFamily="18" charset="2"/>
              </a:rPr>
              <a:t>) </a:t>
            </a:r>
            <a:r>
              <a:rPr lang="it-IT" sz="2500" dirty="0">
                <a:solidFill>
                  <a:schemeClr val="tx1">
                    <a:lumMod val="95000"/>
                  </a:schemeClr>
                </a:solidFill>
                <a:sym typeface="Symbol" panose="05050102010706020507" pitchFamily="18" charset="2"/>
              </a:rPr>
              <a:t>e</a:t>
            </a:r>
            <a:r>
              <a:rPr lang="it-IT" sz="2500" dirty="0">
                <a:solidFill>
                  <a:srgbClr val="92D050"/>
                </a:solidFill>
                <a:sym typeface="Symbol" panose="05050102010706020507" pitchFamily="18" charset="2"/>
              </a:rPr>
              <a:t> </a:t>
            </a:r>
            <a:r>
              <a:rPr lang="it-IT" sz="2500" b="1" dirty="0">
                <a:solidFill>
                  <a:srgbClr val="92D050"/>
                </a:solidFill>
                <a:sym typeface="Symbol" panose="05050102010706020507" pitchFamily="18" charset="2"/>
              </a:rPr>
              <a:t>tesi (</a:t>
            </a:r>
            <a:r>
              <a:rPr lang="it-IT" sz="2500" b="1" i="1" dirty="0">
                <a:solidFill>
                  <a:srgbClr val="92D050"/>
                </a:solidFill>
                <a:sym typeface="Symbol" panose="05050102010706020507" pitchFamily="18" charset="2"/>
              </a:rPr>
              <a:t>B</a:t>
            </a:r>
            <a:r>
              <a:rPr lang="it-IT" sz="2500" b="1" dirty="0">
                <a:solidFill>
                  <a:srgbClr val="92D050"/>
                </a:solidFill>
                <a:sym typeface="Symbol" panose="05050102010706020507" pitchFamily="18" charset="2"/>
              </a:rPr>
              <a:t>)</a:t>
            </a:r>
            <a:r>
              <a:rPr lang="it-IT" sz="2500" dirty="0">
                <a:solidFill>
                  <a:srgbClr val="92D050"/>
                </a:solidFill>
                <a:sym typeface="Symbol" panose="05050102010706020507" pitchFamily="18" charset="2"/>
              </a:rPr>
              <a:t>. </a:t>
            </a:r>
            <a:endParaRPr lang="it-IT" sz="25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481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3B3F57-0C52-4003-A7C4-076EDAE74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6188190" cy="1622321"/>
          </a:xfrm>
        </p:spPr>
        <p:txBody>
          <a:bodyPr>
            <a:normAutofit/>
          </a:bodyPr>
          <a:lstStyle/>
          <a:p>
            <a:r>
              <a:rPr lang="it-IT" dirty="0"/>
              <a:t>  Ipotesi e tesi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A08C392-A503-4FC6-B3C0-732B008C89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6367044" cy="3785419"/>
          </a:xfrm>
        </p:spPr>
        <p:txBody>
          <a:bodyPr>
            <a:noAutofit/>
          </a:bodyPr>
          <a:lstStyle/>
          <a:p>
            <a:r>
              <a:rPr lang="it-IT" sz="3000" b="1" dirty="0">
                <a:solidFill>
                  <a:srgbClr val="ACD433"/>
                </a:solidFill>
              </a:rPr>
              <a:t>IPOTESI</a:t>
            </a:r>
          </a:p>
          <a:p>
            <a:pPr marL="0" indent="0">
              <a:buNone/>
            </a:pPr>
            <a:r>
              <a:rPr lang="it-IT" sz="3000" dirty="0"/>
              <a:t>Sia </a:t>
            </a:r>
            <a:r>
              <a:rPr lang="it-IT" sz="3000" i="1" dirty="0"/>
              <a:t> a</a:t>
            </a:r>
            <a:r>
              <a:rPr lang="it-IT" sz="3000" dirty="0"/>
              <a:t> un numero reale positivo tale che </a:t>
            </a:r>
            <a:r>
              <a:rPr lang="it-IT" sz="3000" i="1" dirty="0"/>
              <a:t>a</a:t>
            </a:r>
            <a:r>
              <a:rPr lang="it-IT" sz="3000" baseline="30000" dirty="0"/>
              <a:t>2</a:t>
            </a:r>
            <a:r>
              <a:rPr lang="it-IT" sz="3000" dirty="0"/>
              <a:t> = 2. </a:t>
            </a:r>
            <a:r>
              <a:rPr lang="it-IT" sz="3000" b="1" dirty="0">
                <a:solidFill>
                  <a:srgbClr val="ACD433"/>
                </a:solidFill>
              </a:rPr>
              <a:t>(</a:t>
            </a:r>
            <a:r>
              <a:rPr lang="it-IT" sz="3000" b="1" i="1" dirty="0">
                <a:solidFill>
                  <a:srgbClr val="ACD433"/>
                </a:solidFill>
              </a:rPr>
              <a:t>A</a:t>
            </a:r>
            <a:r>
              <a:rPr lang="it-IT" sz="3000" b="1" dirty="0">
                <a:solidFill>
                  <a:srgbClr val="ACD433"/>
                </a:solidFill>
              </a:rPr>
              <a:t>)</a:t>
            </a:r>
            <a:endParaRPr lang="it-IT" sz="3000" dirty="0"/>
          </a:p>
          <a:p>
            <a:pPr marL="0" indent="0">
              <a:buNone/>
            </a:pPr>
            <a:endParaRPr lang="it-IT" sz="3000" b="1" dirty="0"/>
          </a:p>
          <a:p>
            <a:r>
              <a:rPr lang="it-IT" sz="3000" b="1" dirty="0">
                <a:solidFill>
                  <a:srgbClr val="ACD433"/>
                </a:solidFill>
              </a:rPr>
              <a:t>TESI</a:t>
            </a:r>
          </a:p>
          <a:p>
            <a:pPr marL="0" indent="0">
              <a:buNone/>
            </a:pPr>
            <a:r>
              <a:rPr lang="it-IT" sz="3000" dirty="0"/>
              <a:t>Allora non esistono due interi </a:t>
            </a:r>
            <a:r>
              <a:rPr lang="it-IT" sz="3000" dirty="0">
                <a:solidFill>
                  <a:srgbClr val="FFFF00"/>
                </a:solidFill>
              </a:rPr>
              <a:t>coprimi</a:t>
            </a:r>
            <a:r>
              <a:rPr lang="it-IT" sz="3000" dirty="0"/>
              <a:t> </a:t>
            </a:r>
            <a:r>
              <a:rPr lang="it-IT" sz="3000" i="1" dirty="0"/>
              <a:t>p</a:t>
            </a:r>
            <a:r>
              <a:rPr lang="it-IT" sz="3000" dirty="0"/>
              <a:t> e </a:t>
            </a:r>
            <a:r>
              <a:rPr lang="it-IT" sz="3000" i="1" dirty="0"/>
              <a:t>q </a:t>
            </a:r>
            <a:r>
              <a:rPr lang="it-IT" sz="3000" dirty="0"/>
              <a:t>tali che </a:t>
            </a:r>
            <a:r>
              <a:rPr lang="it-IT" sz="3000" i="1" dirty="0"/>
              <a:t>a = p/q. </a:t>
            </a:r>
            <a:r>
              <a:rPr lang="it-IT" sz="3000" b="1" dirty="0">
                <a:solidFill>
                  <a:srgbClr val="ACD433"/>
                </a:solidFill>
              </a:rPr>
              <a:t>(</a:t>
            </a:r>
            <a:r>
              <a:rPr lang="it-IT" sz="3000" b="1" i="1" dirty="0">
                <a:solidFill>
                  <a:srgbClr val="ACD433"/>
                </a:solidFill>
              </a:rPr>
              <a:t>B</a:t>
            </a:r>
            <a:r>
              <a:rPr lang="it-IT" sz="3000" b="1" dirty="0">
                <a:solidFill>
                  <a:srgbClr val="ACD433"/>
                </a:solidFill>
              </a:rPr>
              <a:t>)</a:t>
            </a:r>
          </a:p>
        </p:txBody>
      </p:sp>
      <p:sp>
        <p:nvSpPr>
          <p:cNvPr id="71" name="Freeform 31">
            <a:extLst>
              <a:ext uri="{FF2B5EF4-FFF2-40B4-BE49-F238E27FC236}">
                <a16:creationId xmlns:a16="http://schemas.microsoft.com/office/drawing/2014/main" id="{C89FDD9F-84AD-4824-89D2-9E286F56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15974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0AFF99B9-09FA-411A-8B54-D714B2EE9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1" y="0"/>
            <a:ext cx="406254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5">
            <a:extLst>
              <a:ext uri="{FF2B5EF4-FFF2-40B4-BE49-F238E27FC236}">
                <a16:creationId xmlns:a16="http://schemas.microsoft.com/office/drawing/2014/main" id="{7E6CE931-52B0-4AD0-991F-0648E313B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472531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D138FED9-7840-470D-BB14-BF4696ADA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ACE223C-23DD-40DF-9131-9E0279C9B5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7600" y="2562071"/>
            <a:ext cx="4724400" cy="202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012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3B3F57-0C52-4003-A7C4-076EDAE74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6188190" cy="1622321"/>
          </a:xfrm>
        </p:spPr>
        <p:txBody>
          <a:bodyPr>
            <a:normAutofit/>
          </a:bodyPr>
          <a:lstStyle/>
          <a:p>
            <a:r>
              <a:rPr lang="it-IT" dirty="0"/>
              <a:t>  Ipotesi e tesi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A08C392-A503-4FC6-B3C0-732B008C89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6367044" cy="3785419"/>
          </a:xfrm>
        </p:spPr>
        <p:txBody>
          <a:bodyPr>
            <a:noAutofit/>
          </a:bodyPr>
          <a:lstStyle/>
          <a:p>
            <a:r>
              <a:rPr lang="it-IT" sz="3000" b="1" dirty="0">
                <a:solidFill>
                  <a:srgbClr val="ACD433"/>
                </a:solidFill>
              </a:rPr>
              <a:t>IPOTESI</a:t>
            </a:r>
          </a:p>
          <a:p>
            <a:pPr marL="0" indent="0">
              <a:buNone/>
            </a:pPr>
            <a:r>
              <a:rPr lang="it-IT" sz="3000" dirty="0"/>
              <a:t>Sia </a:t>
            </a:r>
            <a:r>
              <a:rPr lang="it-IT" sz="3000" i="1" dirty="0"/>
              <a:t> a</a:t>
            </a:r>
            <a:r>
              <a:rPr lang="it-IT" sz="3000" dirty="0"/>
              <a:t> un numero reale positivo tale che </a:t>
            </a:r>
            <a:r>
              <a:rPr lang="it-IT" sz="3000" i="1" dirty="0"/>
              <a:t>a</a:t>
            </a:r>
            <a:r>
              <a:rPr lang="it-IT" sz="3000" baseline="30000" dirty="0"/>
              <a:t>2</a:t>
            </a:r>
            <a:r>
              <a:rPr lang="it-IT" sz="3000" dirty="0"/>
              <a:t> = 2. </a:t>
            </a:r>
            <a:r>
              <a:rPr lang="it-IT" sz="3000" b="1" dirty="0">
                <a:solidFill>
                  <a:srgbClr val="ACD433"/>
                </a:solidFill>
              </a:rPr>
              <a:t>(</a:t>
            </a:r>
            <a:r>
              <a:rPr lang="it-IT" sz="3000" b="1" i="1" dirty="0">
                <a:solidFill>
                  <a:srgbClr val="ACD433"/>
                </a:solidFill>
              </a:rPr>
              <a:t>A</a:t>
            </a:r>
            <a:r>
              <a:rPr lang="it-IT" sz="3000" b="1" dirty="0">
                <a:solidFill>
                  <a:srgbClr val="ACD433"/>
                </a:solidFill>
              </a:rPr>
              <a:t>)</a:t>
            </a:r>
            <a:endParaRPr lang="it-IT" sz="3000" dirty="0"/>
          </a:p>
          <a:p>
            <a:pPr marL="0" indent="0">
              <a:buNone/>
            </a:pPr>
            <a:endParaRPr lang="it-IT" sz="3000" b="1" dirty="0"/>
          </a:p>
          <a:p>
            <a:r>
              <a:rPr lang="it-IT" sz="3000" b="1" dirty="0">
                <a:solidFill>
                  <a:srgbClr val="ACD433"/>
                </a:solidFill>
              </a:rPr>
              <a:t>TESI</a:t>
            </a:r>
          </a:p>
          <a:p>
            <a:pPr marL="0" indent="0">
              <a:buNone/>
            </a:pPr>
            <a:r>
              <a:rPr lang="it-IT" sz="3000" dirty="0"/>
              <a:t>Allora non esistono due interi coprimi </a:t>
            </a:r>
            <a:r>
              <a:rPr lang="it-IT" sz="3000" i="1" dirty="0"/>
              <a:t>p</a:t>
            </a:r>
            <a:r>
              <a:rPr lang="it-IT" sz="3000" dirty="0"/>
              <a:t> e </a:t>
            </a:r>
            <a:r>
              <a:rPr lang="it-IT" sz="3000" i="1" dirty="0"/>
              <a:t>q </a:t>
            </a:r>
            <a:r>
              <a:rPr lang="it-IT" sz="3000" dirty="0"/>
              <a:t>tali che </a:t>
            </a:r>
            <a:r>
              <a:rPr lang="it-IT" sz="3000" i="1" dirty="0"/>
              <a:t>a = p/q. </a:t>
            </a:r>
            <a:r>
              <a:rPr lang="it-IT" sz="3000" b="1" dirty="0">
                <a:solidFill>
                  <a:srgbClr val="ACD433"/>
                </a:solidFill>
              </a:rPr>
              <a:t>(</a:t>
            </a:r>
            <a:r>
              <a:rPr lang="it-IT" sz="3000" b="1" i="1" dirty="0">
                <a:solidFill>
                  <a:srgbClr val="ACD433"/>
                </a:solidFill>
              </a:rPr>
              <a:t>B</a:t>
            </a:r>
            <a:r>
              <a:rPr lang="it-IT" sz="3000" b="1" dirty="0">
                <a:solidFill>
                  <a:srgbClr val="ACD433"/>
                </a:solidFill>
              </a:rPr>
              <a:t>)</a:t>
            </a:r>
          </a:p>
        </p:txBody>
      </p:sp>
      <p:sp>
        <p:nvSpPr>
          <p:cNvPr id="71" name="Freeform 31">
            <a:extLst>
              <a:ext uri="{FF2B5EF4-FFF2-40B4-BE49-F238E27FC236}">
                <a16:creationId xmlns:a16="http://schemas.microsoft.com/office/drawing/2014/main" id="{C89FDD9F-84AD-4824-89D2-9E286F56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15974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0AFF99B9-09FA-411A-8B54-D714B2EE9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1" y="0"/>
            <a:ext cx="406254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reeform 5">
            <a:extLst>
              <a:ext uri="{FF2B5EF4-FFF2-40B4-BE49-F238E27FC236}">
                <a16:creationId xmlns:a16="http://schemas.microsoft.com/office/drawing/2014/main" id="{7E6CE931-52B0-4AD0-991F-0648E313B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472531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D138FED9-7840-470D-BB14-BF4696ADA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BECC081-AEFE-4250-A545-A45C1F0BC3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6142" y="1044071"/>
            <a:ext cx="4225104" cy="5523070"/>
          </a:xfrm>
          <a:prstGeom prst="rect">
            <a:avLst/>
          </a:prstGeom>
          <a:ln>
            <a:solidFill>
              <a:srgbClr val="ACD433"/>
            </a:solidFill>
          </a:ln>
        </p:spPr>
      </p:pic>
    </p:spTree>
    <p:extLst>
      <p:ext uri="{BB962C8B-B14F-4D97-AF65-F5344CB8AC3E}">
        <p14:creationId xmlns:p14="http://schemas.microsoft.com/office/powerpoint/2010/main" val="4260559761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one">
  <a:themeElements>
    <a:clrScheme name="Ione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e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e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Ione">
    <a:dk1>
      <a:sysClr val="windowText" lastClr="000000"/>
    </a:dk1>
    <a:lt1>
      <a:sysClr val="window" lastClr="FFFFFF"/>
    </a:lt1>
    <a:dk2>
      <a:srgbClr val="0E5580"/>
    </a:dk2>
    <a:lt2>
      <a:srgbClr val="EBEBEB"/>
    </a:lt2>
    <a:accent1>
      <a:srgbClr val="ACD433"/>
    </a:accent1>
    <a:accent2>
      <a:srgbClr val="E6C133"/>
    </a:accent2>
    <a:accent3>
      <a:srgbClr val="EF7A24"/>
    </a:accent3>
    <a:accent4>
      <a:srgbClr val="5AA0F5"/>
    </a:accent4>
    <a:accent5>
      <a:srgbClr val="75CEEC"/>
    </a:accent5>
    <a:accent6>
      <a:srgbClr val="65D6A0"/>
    </a:accent6>
    <a:hlink>
      <a:srgbClr val="C4E46E"/>
    </a:hlink>
    <a:folHlink>
      <a:srgbClr val="BDE0FB"/>
    </a:folHlink>
  </a:clrScheme>
</a:themeOverride>
</file>

<file path=ppt/theme/themeOverride2.xml><?xml version="1.0" encoding="utf-8"?>
<a:themeOverride xmlns:a="http://schemas.openxmlformats.org/drawingml/2006/main">
  <a:clrScheme name="Ione">
    <a:dk1>
      <a:sysClr val="windowText" lastClr="000000"/>
    </a:dk1>
    <a:lt1>
      <a:sysClr val="window" lastClr="FFFFFF"/>
    </a:lt1>
    <a:dk2>
      <a:srgbClr val="0E5580"/>
    </a:dk2>
    <a:lt2>
      <a:srgbClr val="EBEBEB"/>
    </a:lt2>
    <a:accent1>
      <a:srgbClr val="ACD433"/>
    </a:accent1>
    <a:accent2>
      <a:srgbClr val="E6C133"/>
    </a:accent2>
    <a:accent3>
      <a:srgbClr val="EF7A24"/>
    </a:accent3>
    <a:accent4>
      <a:srgbClr val="5AA0F5"/>
    </a:accent4>
    <a:accent5>
      <a:srgbClr val="75CEEC"/>
    </a:accent5>
    <a:accent6>
      <a:srgbClr val="65D6A0"/>
    </a:accent6>
    <a:hlink>
      <a:srgbClr val="C4E46E"/>
    </a:hlink>
    <a:folHlink>
      <a:srgbClr val="BDE0F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609</Words>
  <Application>Microsoft Office PowerPoint</Application>
  <PresentationFormat>Widescreen</PresentationFormat>
  <Paragraphs>63</Paragraphs>
  <Slides>19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19</vt:i4>
      </vt:variant>
    </vt:vector>
  </HeadingPairs>
  <TitlesOfParts>
    <vt:vector size="27" baseType="lpstr">
      <vt:lpstr>Arial</vt:lpstr>
      <vt:lpstr>Calibri</vt:lpstr>
      <vt:lpstr>Calibri Light</vt:lpstr>
      <vt:lpstr>Century Gothic</vt:lpstr>
      <vt:lpstr>Symbol</vt:lpstr>
      <vt:lpstr>Wingdings 3</vt:lpstr>
      <vt:lpstr>Tema di Office</vt:lpstr>
      <vt:lpstr>Ione</vt:lpstr>
      <vt:lpstr>PRECORSO DI MATEMATICA</vt:lpstr>
      <vt:lpstr>Il principio è …</vt:lpstr>
      <vt:lpstr>E praticamente…</vt:lpstr>
      <vt:lpstr>La dimostrazione procede così:</vt:lpstr>
      <vt:lpstr>Tipicamente … </vt:lpstr>
      <vt:lpstr>Altre volte … </vt:lpstr>
      <vt:lpstr>Un esempio famoso</vt:lpstr>
      <vt:lpstr>  Ipotesi e tesi</vt:lpstr>
      <vt:lpstr>  Ipotesi e tesi</vt:lpstr>
      <vt:lpstr>    Dimostrazione</vt:lpstr>
      <vt:lpstr>    Dimostrazione</vt:lpstr>
      <vt:lpstr>Nell’attesa di una nuova dimostrazione …</vt:lpstr>
      <vt:lpstr>  Ipotesi e tesi</vt:lpstr>
      <vt:lpstr>    Nuova dimostrazione</vt:lpstr>
      <vt:lpstr>    Nuova dimostrazione</vt:lpstr>
      <vt:lpstr>L’assurdo nella storia </vt:lpstr>
      <vt:lpstr>Un aneddoto</vt:lpstr>
      <vt:lpstr>Ex falso quodlibet</vt:lpstr>
      <vt:lpstr>Il matematico e  il papa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PRECORSO DI MATEMATICA</dc:title>
  <dc:creator>Margherita Barile</dc:creator>
  <cp:lastModifiedBy>Margherita Barile</cp:lastModifiedBy>
  <cp:revision>8</cp:revision>
  <dcterms:created xsi:type="dcterms:W3CDTF">2020-09-10T16:05:51Z</dcterms:created>
  <dcterms:modified xsi:type="dcterms:W3CDTF">2022-09-24T07:41:50Z</dcterms:modified>
</cp:coreProperties>
</file>