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9" r:id="rId2"/>
  </p:sldMasterIdLst>
  <p:notesMasterIdLst>
    <p:notesMasterId r:id="rId2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0A110-2464-4B08-9B1F-EE9CAF232130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62258F-533D-4A3A-BB50-90BA26926C23}">
      <dgm:prSet/>
      <dgm:spPr/>
      <dgm:t>
        <a:bodyPr/>
        <a:lstStyle/>
        <a:p>
          <a:r>
            <a:rPr lang="it-IT" b="0" i="0"/>
            <a:t>Provare che l’implicazione </a:t>
          </a:r>
          <a:r>
            <a:rPr lang="it-IT" b="0" i="1"/>
            <a:t>A</a:t>
          </a:r>
          <a:r>
            <a:rPr lang="it-IT" b="0" i="0">
              <a:sym typeface="Symbol" panose="05050102010706020507" pitchFamily="18" charset="2"/>
            </a:rPr>
            <a:t></a:t>
          </a:r>
          <a:r>
            <a:rPr lang="it-IT" b="0" i="1"/>
            <a:t>B  </a:t>
          </a:r>
          <a:r>
            <a:rPr lang="it-IT" b="0" i="0"/>
            <a:t>è vera dimostrando che la sua negazione è falsa. </a:t>
          </a:r>
          <a:endParaRPr lang="en-US"/>
        </a:p>
      </dgm:t>
    </dgm:pt>
    <dgm:pt modelId="{1D7F0551-3F76-433C-8A57-D6EF59D422BF}" type="parTrans" cxnId="{3F7C15B3-A48C-448D-8126-0BEE5CA40A22}">
      <dgm:prSet/>
      <dgm:spPr/>
      <dgm:t>
        <a:bodyPr/>
        <a:lstStyle/>
        <a:p>
          <a:endParaRPr lang="en-US"/>
        </a:p>
      </dgm:t>
    </dgm:pt>
    <dgm:pt modelId="{2DBF2094-CE4D-4711-A5A8-187D27403BCC}" type="sibTrans" cxnId="{3F7C15B3-A48C-448D-8126-0BEE5CA40A22}">
      <dgm:prSet/>
      <dgm:spPr/>
      <dgm:t>
        <a:bodyPr/>
        <a:lstStyle/>
        <a:p>
          <a:endParaRPr lang="en-US"/>
        </a:p>
      </dgm:t>
    </dgm:pt>
    <dgm:pt modelId="{4736D502-8796-406A-A24B-652349DB9D44}">
      <dgm:prSet/>
      <dgm:spPr/>
      <dgm:t>
        <a:bodyPr/>
        <a:lstStyle/>
        <a:p>
          <a:r>
            <a:rPr lang="it-IT" b="0" i="0" dirty="0">
              <a:solidFill>
                <a:srgbClr val="0070C0"/>
              </a:solidFill>
            </a:rPr>
            <a:t>O meglio: provare che è vera la proposizione equivalente  </a:t>
          </a:r>
          <a:r>
            <a:rPr lang="it-IT" b="0" i="1" dirty="0">
              <a:solidFill>
                <a:srgbClr val="0070C0"/>
              </a:solidFill>
            </a:rPr>
            <a:t>B</a:t>
          </a:r>
          <a:r>
            <a:rPr lang="it-IT" b="0" i="0" dirty="0">
              <a:solidFill>
                <a:srgbClr val="0070C0"/>
              </a:solidFill>
              <a:sym typeface="Symbol" panose="05050102010706020507" pitchFamily="18" charset="2"/>
            </a:rPr>
            <a:t></a:t>
          </a:r>
          <a:r>
            <a:rPr lang="it-IT" b="0" i="1" dirty="0">
              <a:solidFill>
                <a:srgbClr val="0070C0"/>
              </a:solidFill>
            </a:rPr>
            <a:t>A,</a:t>
          </a:r>
          <a:r>
            <a:rPr lang="it-IT" b="0" i="0" dirty="0">
              <a:solidFill>
                <a:srgbClr val="0070C0"/>
              </a:solidFill>
            </a:rPr>
            <a:t> dimostrando che è </a:t>
          </a:r>
          <a:r>
            <a:rPr lang="it-IT" b="1" i="0" dirty="0">
              <a:solidFill>
                <a:srgbClr val="0070C0"/>
              </a:solidFill>
            </a:rPr>
            <a:t>falsa</a:t>
          </a:r>
          <a:r>
            <a:rPr lang="it-IT" b="0" i="0" dirty="0">
              <a:solidFill>
                <a:srgbClr val="0070C0"/>
              </a:solidFill>
            </a:rPr>
            <a:t> la proposizione </a:t>
          </a:r>
          <a:r>
            <a:rPr lang="it-IT" b="1" i="1" dirty="0">
              <a:solidFill>
                <a:srgbClr val="0070C0"/>
              </a:solidFill>
            </a:rPr>
            <a:t>A</a:t>
          </a:r>
          <a:r>
            <a:rPr lang="it-IT" b="1" i="0" dirty="0">
              <a:solidFill>
                <a:srgbClr val="0070C0"/>
              </a:solidFill>
              <a:sym typeface="Symbol" panose="05050102010706020507" pitchFamily="18" charset="2"/>
            </a:rPr>
            <a:t></a:t>
          </a:r>
          <a:r>
            <a:rPr lang="it-IT" b="1" i="1" dirty="0">
              <a:solidFill>
                <a:srgbClr val="0070C0"/>
              </a:solidFill>
            </a:rPr>
            <a:t>B</a:t>
          </a:r>
          <a:r>
            <a:rPr lang="it-IT" b="1" i="0" dirty="0">
              <a:solidFill>
                <a:srgbClr val="0070C0"/>
              </a:solidFill>
            </a:rPr>
            <a:t>, </a:t>
          </a:r>
          <a:r>
            <a:rPr lang="it-IT" b="0" i="0" dirty="0">
              <a:solidFill>
                <a:srgbClr val="0070C0"/>
              </a:solidFill>
            </a:rPr>
            <a:t>equivalente alla  sua negazione.</a:t>
          </a:r>
          <a:r>
            <a:rPr lang="it-IT" b="0" i="0" dirty="0"/>
            <a:t> </a:t>
          </a:r>
          <a:endParaRPr lang="en-US" dirty="0"/>
        </a:p>
      </dgm:t>
    </dgm:pt>
    <dgm:pt modelId="{ED454296-9F1B-4A11-AA7E-893FCBBF4044}" type="parTrans" cxnId="{CB9936DC-77B7-4B0A-9777-14B0D5A4B761}">
      <dgm:prSet/>
      <dgm:spPr/>
      <dgm:t>
        <a:bodyPr/>
        <a:lstStyle/>
        <a:p>
          <a:endParaRPr lang="en-US"/>
        </a:p>
      </dgm:t>
    </dgm:pt>
    <dgm:pt modelId="{D79507AA-598D-48AF-927F-AF47A71235AB}" type="sibTrans" cxnId="{CB9936DC-77B7-4B0A-9777-14B0D5A4B761}">
      <dgm:prSet/>
      <dgm:spPr/>
      <dgm:t>
        <a:bodyPr/>
        <a:lstStyle/>
        <a:p>
          <a:endParaRPr lang="en-US"/>
        </a:p>
      </dgm:t>
    </dgm:pt>
    <dgm:pt modelId="{9305C4FE-5586-487F-B5E7-490D50160CB5}" type="pres">
      <dgm:prSet presAssocID="{8D30A110-2464-4B08-9B1F-EE9CAF232130}" presName="Name0" presStyleCnt="0">
        <dgm:presLayoutVars>
          <dgm:dir/>
          <dgm:animLvl val="lvl"/>
          <dgm:resizeHandles val="exact"/>
        </dgm:presLayoutVars>
      </dgm:prSet>
      <dgm:spPr/>
    </dgm:pt>
    <dgm:pt modelId="{23972A9D-6900-42EE-B02E-181B66507599}" type="pres">
      <dgm:prSet presAssocID="{4736D502-8796-406A-A24B-652349DB9D44}" presName="boxAndChildren" presStyleCnt="0"/>
      <dgm:spPr/>
    </dgm:pt>
    <dgm:pt modelId="{C9A06DFD-6336-4668-AB4F-077191ACE84E}" type="pres">
      <dgm:prSet presAssocID="{4736D502-8796-406A-A24B-652349DB9D44}" presName="parentTextBox" presStyleLbl="node1" presStyleIdx="0" presStyleCnt="2"/>
      <dgm:spPr/>
    </dgm:pt>
    <dgm:pt modelId="{C1E1ACCD-9869-42AC-A3A4-5606C1A983B9}" type="pres">
      <dgm:prSet presAssocID="{2DBF2094-CE4D-4711-A5A8-187D27403BCC}" presName="sp" presStyleCnt="0"/>
      <dgm:spPr/>
    </dgm:pt>
    <dgm:pt modelId="{69732560-67D5-4519-8BEC-94C6134DE182}" type="pres">
      <dgm:prSet presAssocID="{8362258F-533D-4A3A-BB50-90BA26926C23}" presName="arrowAndChildren" presStyleCnt="0"/>
      <dgm:spPr/>
    </dgm:pt>
    <dgm:pt modelId="{E4C3225B-D01A-4714-8336-E8B3B89000B1}" type="pres">
      <dgm:prSet presAssocID="{8362258F-533D-4A3A-BB50-90BA26926C23}" presName="parentTextArrow" presStyleLbl="node1" presStyleIdx="1" presStyleCnt="2"/>
      <dgm:spPr/>
    </dgm:pt>
  </dgm:ptLst>
  <dgm:cxnLst>
    <dgm:cxn modelId="{F1A47B1F-BC12-4F2A-B444-A13B3791C824}" type="presOf" srcId="{8D30A110-2464-4B08-9B1F-EE9CAF232130}" destId="{9305C4FE-5586-487F-B5E7-490D50160CB5}" srcOrd="0" destOrd="0" presId="urn:microsoft.com/office/officeart/2005/8/layout/process4"/>
    <dgm:cxn modelId="{535DD08A-2102-40A1-852D-6DCFC542729E}" type="presOf" srcId="{8362258F-533D-4A3A-BB50-90BA26926C23}" destId="{E4C3225B-D01A-4714-8336-E8B3B89000B1}" srcOrd="0" destOrd="0" presId="urn:microsoft.com/office/officeart/2005/8/layout/process4"/>
    <dgm:cxn modelId="{3F7C15B3-A48C-448D-8126-0BEE5CA40A22}" srcId="{8D30A110-2464-4B08-9B1F-EE9CAF232130}" destId="{8362258F-533D-4A3A-BB50-90BA26926C23}" srcOrd="0" destOrd="0" parTransId="{1D7F0551-3F76-433C-8A57-D6EF59D422BF}" sibTransId="{2DBF2094-CE4D-4711-A5A8-187D27403BCC}"/>
    <dgm:cxn modelId="{CB9936DC-77B7-4B0A-9777-14B0D5A4B761}" srcId="{8D30A110-2464-4B08-9B1F-EE9CAF232130}" destId="{4736D502-8796-406A-A24B-652349DB9D44}" srcOrd="1" destOrd="0" parTransId="{ED454296-9F1B-4A11-AA7E-893FCBBF4044}" sibTransId="{D79507AA-598D-48AF-927F-AF47A71235AB}"/>
    <dgm:cxn modelId="{93909CED-90E2-4390-9421-40338C72E0CD}" type="presOf" srcId="{4736D502-8796-406A-A24B-652349DB9D44}" destId="{C9A06DFD-6336-4668-AB4F-077191ACE84E}" srcOrd="0" destOrd="0" presId="urn:microsoft.com/office/officeart/2005/8/layout/process4"/>
    <dgm:cxn modelId="{DF13C4F5-BE2E-4402-8CD6-CC2386E5EE86}" type="presParOf" srcId="{9305C4FE-5586-487F-B5E7-490D50160CB5}" destId="{23972A9D-6900-42EE-B02E-181B66507599}" srcOrd="0" destOrd="0" presId="urn:microsoft.com/office/officeart/2005/8/layout/process4"/>
    <dgm:cxn modelId="{31E0ED68-D6E2-4679-9975-040CC7B23F66}" type="presParOf" srcId="{23972A9D-6900-42EE-B02E-181B66507599}" destId="{C9A06DFD-6336-4668-AB4F-077191ACE84E}" srcOrd="0" destOrd="0" presId="urn:microsoft.com/office/officeart/2005/8/layout/process4"/>
    <dgm:cxn modelId="{B712DD8F-09E3-40FD-96F0-BC8877D36459}" type="presParOf" srcId="{9305C4FE-5586-487F-B5E7-490D50160CB5}" destId="{C1E1ACCD-9869-42AC-A3A4-5606C1A983B9}" srcOrd="1" destOrd="0" presId="urn:microsoft.com/office/officeart/2005/8/layout/process4"/>
    <dgm:cxn modelId="{3052EB74-0E4E-4C70-817C-5482F854305B}" type="presParOf" srcId="{9305C4FE-5586-487F-B5E7-490D50160CB5}" destId="{69732560-67D5-4519-8BEC-94C6134DE182}" srcOrd="2" destOrd="0" presId="urn:microsoft.com/office/officeart/2005/8/layout/process4"/>
    <dgm:cxn modelId="{BDEBCEAB-A8F7-4A03-A161-D800D07DEDB8}" type="presParOf" srcId="{69732560-67D5-4519-8BEC-94C6134DE182}" destId="{E4C3225B-D01A-4714-8336-E8B3B89000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30A110-2464-4B08-9B1F-EE9CAF232130}" type="doc">
      <dgm:prSet loTypeId="urn:microsoft.com/office/officeart/2005/8/layout/hierarchy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62258F-533D-4A3A-BB50-90BA26926C23}">
      <dgm:prSet/>
      <dgm:spPr/>
      <dgm:t>
        <a:bodyPr/>
        <a:lstStyle/>
        <a:p>
          <a:r>
            <a:rPr lang="it-IT" b="0" i="0" dirty="0"/>
            <a:t>Si prova che</a:t>
          </a:r>
        </a:p>
        <a:p>
          <a:r>
            <a:rPr lang="it-IT" b="1" i="1" dirty="0"/>
            <a:t>A</a:t>
          </a:r>
          <a:r>
            <a:rPr lang="it-IT" b="1" i="0" dirty="0">
              <a:sym typeface="Symbol" panose="05050102010706020507" pitchFamily="18" charset="2"/>
            </a:rPr>
            <a:t></a:t>
          </a:r>
          <a:r>
            <a:rPr lang="it-IT" b="1" i="1" dirty="0"/>
            <a:t>B </a:t>
          </a:r>
          <a:r>
            <a:rPr lang="it-IT" b="1" i="0" dirty="0"/>
            <a:t>è falsa</a:t>
          </a:r>
          <a:r>
            <a:rPr lang="it-IT" b="0" i="0" dirty="0"/>
            <a:t> </a:t>
          </a:r>
          <a:endParaRPr lang="en-US" i="0" dirty="0"/>
        </a:p>
      </dgm:t>
    </dgm:pt>
    <dgm:pt modelId="{1D7F0551-3F76-433C-8A57-D6EF59D422BF}" type="parTrans" cxnId="{3F7C15B3-A48C-448D-8126-0BEE5CA40A22}">
      <dgm:prSet/>
      <dgm:spPr/>
      <dgm:t>
        <a:bodyPr/>
        <a:lstStyle/>
        <a:p>
          <a:endParaRPr lang="en-US"/>
        </a:p>
      </dgm:t>
    </dgm:pt>
    <dgm:pt modelId="{2DBF2094-CE4D-4711-A5A8-187D27403BCC}" type="sibTrans" cxnId="{3F7C15B3-A48C-448D-8126-0BEE5CA40A22}">
      <dgm:prSet/>
      <dgm:spPr/>
      <dgm:t>
        <a:bodyPr/>
        <a:lstStyle/>
        <a:p>
          <a:endParaRPr lang="en-US"/>
        </a:p>
      </dgm:t>
    </dgm:pt>
    <dgm:pt modelId="{4736D502-8796-406A-A24B-652349DB9D44}">
      <dgm:prSet/>
      <dgm:spPr/>
      <dgm:t>
        <a:bodyPr/>
        <a:lstStyle/>
        <a:p>
          <a:r>
            <a:rPr lang="it-IT" b="0" i="0" dirty="0"/>
            <a:t>dimostrando che   l’implicazione</a:t>
          </a:r>
        </a:p>
        <a:p>
          <a:r>
            <a:rPr lang="it-IT" b="1" i="1" dirty="0"/>
            <a:t>A</a:t>
          </a:r>
          <a:r>
            <a:rPr lang="it-IT" b="1" i="0" dirty="0">
              <a:sym typeface="Symbol" panose="05050102010706020507" pitchFamily="18" charset="2"/>
            </a:rPr>
            <a:t></a:t>
          </a:r>
          <a:r>
            <a:rPr lang="it-IT" b="1" i="1" dirty="0"/>
            <a:t>B</a:t>
          </a:r>
          <a:r>
            <a:rPr lang="it-IT" b="1" i="0" dirty="0">
              <a:sym typeface="Symbol" panose="05050102010706020507" pitchFamily="18" charset="2"/>
            </a:rPr>
            <a:t></a:t>
          </a:r>
          <a:r>
            <a:rPr lang="it-IT" b="1" i="1" dirty="0">
              <a:sym typeface="Symbol" panose="05050102010706020507" pitchFamily="18" charset="2"/>
            </a:rPr>
            <a:t>C </a:t>
          </a:r>
          <a:r>
            <a:rPr lang="it-IT" b="0" i="1" dirty="0">
              <a:sym typeface="Symbol" panose="05050102010706020507" pitchFamily="18" charset="2"/>
            </a:rPr>
            <a:t> </a:t>
          </a:r>
          <a:r>
            <a:rPr lang="it-IT" b="1" i="0" dirty="0">
              <a:sym typeface="Symbol" panose="05050102010706020507" pitchFamily="18" charset="2"/>
            </a:rPr>
            <a:t>è vera</a:t>
          </a:r>
          <a:r>
            <a:rPr lang="it-IT" b="0" i="1" dirty="0">
              <a:sym typeface="Symbol" panose="05050102010706020507" pitchFamily="18" charset="2"/>
            </a:rPr>
            <a:t>, </a:t>
          </a:r>
          <a:r>
            <a:rPr lang="it-IT" b="1" i="0" dirty="0"/>
            <a:t> </a:t>
          </a:r>
          <a:r>
            <a:rPr lang="it-IT" b="0" i="0" dirty="0"/>
            <a:t>ove </a:t>
          </a:r>
          <a:r>
            <a:rPr lang="it-IT" b="1" i="1" dirty="0"/>
            <a:t>C</a:t>
          </a:r>
          <a:r>
            <a:rPr lang="it-IT" b="0" i="1" dirty="0"/>
            <a:t> </a:t>
          </a:r>
          <a:r>
            <a:rPr lang="it-IT" b="0" i="0" dirty="0"/>
            <a:t>è una proposizione </a:t>
          </a:r>
          <a:r>
            <a:rPr lang="it-IT" b="1" i="0" dirty="0"/>
            <a:t>falsa</a:t>
          </a:r>
          <a:r>
            <a:rPr lang="it-IT" b="0" i="0" dirty="0"/>
            <a:t>.</a:t>
          </a:r>
          <a:endParaRPr lang="en-US" i="0" dirty="0"/>
        </a:p>
      </dgm:t>
    </dgm:pt>
    <dgm:pt modelId="{ED454296-9F1B-4A11-AA7E-893FCBBF4044}" type="parTrans" cxnId="{CB9936DC-77B7-4B0A-9777-14B0D5A4B761}">
      <dgm:prSet/>
      <dgm:spPr/>
      <dgm:t>
        <a:bodyPr/>
        <a:lstStyle/>
        <a:p>
          <a:endParaRPr lang="en-US"/>
        </a:p>
      </dgm:t>
    </dgm:pt>
    <dgm:pt modelId="{D79507AA-598D-48AF-927F-AF47A71235AB}" type="sibTrans" cxnId="{CB9936DC-77B7-4B0A-9777-14B0D5A4B761}">
      <dgm:prSet/>
      <dgm:spPr/>
      <dgm:t>
        <a:bodyPr/>
        <a:lstStyle/>
        <a:p>
          <a:endParaRPr lang="en-US"/>
        </a:p>
      </dgm:t>
    </dgm:pt>
    <dgm:pt modelId="{D4BB9067-2FA6-4B51-9E21-FA77DA79130C}" type="pres">
      <dgm:prSet presAssocID="{8D30A110-2464-4B08-9B1F-EE9CAF2321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901A53-2580-4CEB-85F9-A8B532A09081}" type="pres">
      <dgm:prSet presAssocID="{8362258F-533D-4A3A-BB50-90BA26926C23}" presName="hierRoot1" presStyleCnt="0"/>
      <dgm:spPr/>
    </dgm:pt>
    <dgm:pt modelId="{F5D3F7E4-C7EC-460D-A391-B7FA6CB37DF2}" type="pres">
      <dgm:prSet presAssocID="{8362258F-533D-4A3A-BB50-90BA26926C23}" presName="composite" presStyleCnt="0"/>
      <dgm:spPr/>
    </dgm:pt>
    <dgm:pt modelId="{135F7D64-F1F1-4521-841B-8073F1D1C15F}" type="pres">
      <dgm:prSet presAssocID="{8362258F-533D-4A3A-BB50-90BA26926C23}" presName="background" presStyleLbl="node0" presStyleIdx="0" presStyleCnt="2"/>
      <dgm:spPr/>
    </dgm:pt>
    <dgm:pt modelId="{09E474A2-CAF8-4354-B30B-D20C4A64048A}" type="pres">
      <dgm:prSet presAssocID="{8362258F-533D-4A3A-BB50-90BA26926C23}" presName="text" presStyleLbl="fgAcc0" presStyleIdx="0" presStyleCnt="2">
        <dgm:presLayoutVars>
          <dgm:chPref val="3"/>
        </dgm:presLayoutVars>
      </dgm:prSet>
      <dgm:spPr/>
    </dgm:pt>
    <dgm:pt modelId="{4023A696-B8D8-40C4-9B51-D1A7868C58E7}" type="pres">
      <dgm:prSet presAssocID="{8362258F-533D-4A3A-BB50-90BA26926C23}" presName="hierChild2" presStyleCnt="0"/>
      <dgm:spPr/>
    </dgm:pt>
    <dgm:pt modelId="{5E3D6530-1334-4187-ACCD-B235353F7453}" type="pres">
      <dgm:prSet presAssocID="{4736D502-8796-406A-A24B-652349DB9D44}" presName="hierRoot1" presStyleCnt="0"/>
      <dgm:spPr/>
    </dgm:pt>
    <dgm:pt modelId="{7D44EC0E-2195-4932-94ED-4785C983CCEF}" type="pres">
      <dgm:prSet presAssocID="{4736D502-8796-406A-A24B-652349DB9D44}" presName="composite" presStyleCnt="0"/>
      <dgm:spPr/>
    </dgm:pt>
    <dgm:pt modelId="{3BF3E8CB-3A43-4D14-8D04-36D2EADD2D13}" type="pres">
      <dgm:prSet presAssocID="{4736D502-8796-406A-A24B-652349DB9D44}" presName="background" presStyleLbl="node0" presStyleIdx="1" presStyleCnt="2"/>
      <dgm:spPr/>
    </dgm:pt>
    <dgm:pt modelId="{72964494-AF22-4FA3-877D-D2787FDB67CA}" type="pres">
      <dgm:prSet presAssocID="{4736D502-8796-406A-A24B-652349DB9D44}" presName="text" presStyleLbl="fgAcc0" presStyleIdx="1" presStyleCnt="2">
        <dgm:presLayoutVars>
          <dgm:chPref val="3"/>
        </dgm:presLayoutVars>
      </dgm:prSet>
      <dgm:spPr/>
    </dgm:pt>
    <dgm:pt modelId="{691BCBA7-9234-4580-8EA0-1696EC75EF57}" type="pres">
      <dgm:prSet presAssocID="{4736D502-8796-406A-A24B-652349DB9D44}" presName="hierChild2" presStyleCnt="0"/>
      <dgm:spPr/>
    </dgm:pt>
  </dgm:ptLst>
  <dgm:cxnLst>
    <dgm:cxn modelId="{0712C222-1A6A-42BC-8323-998C0D60531F}" type="presOf" srcId="{8362258F-533D-4A3A-BB50-90BA26926C23}" destId="{09E474A2-CAF8-4354-B30B-D20C4A64048A}" srcOrd="0" destOrd="0" presId="urn:microsoft.com/office/officeart/2005/8/layout/hierarchy1"/>
    <dgm:cxn modelId="{C252A82A-4A13-4240-B66F-199F63836C71}" type="presOf" srcId="{8D30A110-2464-4B08-9B1F-EE9CAF232130}" destId="{D4BB9067-2FA6-4B51-9E21-FA77DA79130C}" srcOrd="0" destOrd="0" presId="urn:microsoft.com/office/officeart/2005/8/layout/hierarchy1"/>
    <dgm:cxn modelId="{E2B7759B-DB1F-40A3-8A8C-6B83C1B7C946}" type="presOf" srcId="{4736D502-8796-406A-A24B-652349DB9D44}" destId="{72964494-AF22-4FA3-877D-D2787FDB67CA}" srcOrd="0" destOrd="0" presId="urn:microsoft.com/office/officeart/2005/8/layout/hierarchy1"/>
    <dgm:cxn modelId="{3F7C15B3-A48C-448D-8126-0BEE5CA40A22}" srcId="{8D30A110-2464-4B08-9B1F-EE9CAF232130}" destId="{8362258F-533D-4A3A-BB50-90BA26926C23}" srcOrd="0" destOrd="0" parTransId="{1D7F0551-3F76-433C-8A57-D6EF59D422BF}" sibTransId="{2DBF2094-CE4D-4711-A5A8-187D27403BCC}"/>
    <dgm:cxn modelId="{CB9936DC-77B7-4B0A-9777-14B0D5A4B761}" srcId="{8D30A110-2464-4B08-9B1F-EE9CAF232130}" destId="{4736D502-8796-406A-A24B-652349DB9D44}" srcOrd="1" destOrd="0" parTransId="{ED454296-9F1B-4A11-AA7E-893FCBBF4044}" sibTransId="{D79507AA-598D-48AF-927F-AF47A71235AB}"/>
    <dgm:cxn modelId="{CA5EDB87-CEA1-4760-BC2A-6EC9D24A2B18}" type="presParOf" srcId="{D4BB9067-2FA6-4B51-9E21-FA77DA79130C}" destId="{7B901A53-2580-4CEB-85F9-A8B532A09081}" srcOrd="0" destOrd="0" presId="urn:microsoft.com/office/officeart/2005/8/layout/hierarchy1"/>
    <dgm:cxn modelId="{928BF9EC-DE7B-417A-B036-CE5F77029258}" type="presParOf" srcId="{7B901A53-2580-4CEB-85F9-A8B532A09081}" destId="{F5D3F7E4-C7EC-460D-A391-B7FA6CB37DF2}" srcOrd="0" destOrd="0" presId="urn:microsoft.com/office/officeart/2005/8/layout/hierarchy1"/>
    <dgm:cxn modelId="{AFF9EFF5-19F0-42C9-8B1D-958A97D4EEBC}" type="presParOf" srcId="{F5D3F7E4-C7EC-460D-A391-B7FA6CB37DF2}" destId="{135F7D64-F1F1-4521-841B-8073F1D1C15F}" srcOrd="0" destOrd="0" presId="urn:microsoft.com/office/officeart/2005/8/layout/hierarchy1"/>
    <dgm:cxn modelId="{C31A5D2C-20DF-4DB4-B90B-EFFA003229E7}" type="presParOf" srcId="{F5D3F7E4-C7EC-460D-A391-B7FA6CB37DF2}" destId="{09E474A2-CAF8-4354-B30B-D20C4A64048A}" srcOrd="1" destOrd="0" presId="urn:microsoft.com/office/officeart/2005/8/layout/hierarchy1"/>
    <dgm:cxn modelId="{1426F9B9-6B5A-4178-B38A-C926E5FE4A9F}" type="presParOf" srcId="{7B901A53-2580-4CEB-85F9-A8B532A09081}" destId="{4023A696-B8D8-40C4-9B51-D1A7868C58E7}" srcOrd="1" destOrd="0" presId="urn:microsoft.com/office/officeart/2005/8/layout/hierarchy1"/>
    <dgm:cxn modelId="{A73AFE51-80EA-41E1-B806-7A0A6DF50789}" type="presParOf" srcId="{D4BB9067-2FA6-4B51-9E21-FA77DA79130C}" destId="{5E3D6530-1334-4187-ACCD-B235353F7453}" srcOrd="1" destOrd="0" presId="urn:microsoft.com/office/officeart/2005/8/layout/hierarchy1"/>
    <dgm:cxn modelId="{F0E6FDD3-1F27-47FB-BAA3-127196059E1C}" type="presParOf" srcId="{5E3D6530-1334-4187-ACCD-B235353F7453}" destId="{7D44EC0E-2195-4932-94ED-4785C983CCEF}" srcOrd="0" destOrd="0" presId="urn:microsoft.com/office/officeart/2005/8/layout/hierarchy1"/>
    <dgm:cxn modelId="{6FBD9B8E-4F09-4CA8-8CD3-D7ADE97F550C}" type="presParOf" srcId="{7D44EC0E-2195-4932-94ED-4785C983CCEF}" destId="{3BF3E8CB-3A43-4D14-8D04-36D2EADD2D13}" srcOrd="0" destOrd="0" presId="urn:microsoft.com/office/officeart/2005/8/layout/hierarchy1"/>
    <dgm:cxn modelId="{38D68E63-ADB2-4EDE-A4FB-69A0FE551801}" type="presParOf" srcId="{7D44EC0E-2195-4932-94ED-4785C983CCEF}" destId="{72964494-AF22-4FA3-877D-D2787FDB67CA}" srcOrd="1" destOrd="0" presId="urn:microsoft.com/office/officeart/2005/8/layout/hierarchy1"/>
    <dgm:cxn modelId="{EF090E79-FCB6-4D77-8265-DBBFE5B4C3E5}" type="presParOf" srcId="{5E3D6530-1334-4187-ACCD-B235353F7453}" destId="{691BCBA7-9234-4580-8EA0-1696EC75EF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06DFD-6336-4668-AB4F-077191ACE84E}">
      <dsp:nvSpPr>
        <dsp:cNvPr id="0" name=""/>
        <dsp:cNvSpPr/>
      </dsp:nvSpPr>
      <dsp:spPr>
        <a:xfrm>
          <a:off x="0" y="2759444"/>
          <a:ext cx="6496050" cy="18104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dirty="0">
              <a:solidFill>
                <a:srgbClr val="0070C0"/>
              </a:solidFill>
            </a:rPr>
            <a:t>O meglio: provare che è vera la proposizione equivalente  </a:t>
          </a:r>
          <a:r>
            <a:rPr lang="it-IT" sz="2400" b="0" i="1" kern="1200" dirty="0">
              <a:solidFill>
                <a:srgbClr val="0070C0"/>
              </a:solidFill>
            </a:rPr>
            <a:t>B</a:t>
          </a:r>
          <a:r>
            <a:rPr lang="it-IT" sz="2400" b="0" i="0" kern="1200" dirty="0">
              <a:solidFill>
                <a:srgbClr val="0070C0"/>
              </a:solidFill>
              <a:sym typeface="Symbol" panose="05050102010706020507" pitchFamily="18" charset="2"/>
            </a:rPr>
            <a:t></a:t>
          </a:r>
          <a:r>
            <a:rPr lang="it-IT" sz="2400" b="0" i="1" kern="1200" dirty="0">
              <a:solidFill>
                <a:srgbClr val="0070C0"/>
              </a:solidFill>
            </a:rPr>
            <a:t>A,</a:t>
          </a:r>
          <a:r>
            <a:rPr lang="it-IT" sz="2400" b="0" i="0" kern="1200" dirty="0">
              <a:solidFill>
                <a:srgbClr val="0070C0"/>
              </a:solidFill>
            </a:rPr>
            <a:t> dimostrando che è </a:t>
          </a:r>
          <a:r>
            <a:rPr lang="it-IT" sz="2400" b="1" i="0" kern="1200" dirty="0">
              <a:solidFill>
                <a:srgbClr val="0070C0"/>
              </a:solidFill>
            </a:rPr>
            <a:t>falsa</a:t>
          </a:r>
          <a:r>
            <a:rPr lang="it-IT" sz="2400" b="0" i="0" kern="1200" dirty="0">
              <a:solidFill>
                <a:srgbClr val="0070C0"/>
              </a:solidFill>
            </a:rPr>
            <a:t> la proposizione </a:t>
          </a:r>
          <a:r>
            <a:rPr lang="it-IT" sz="2400" b="1" i="1" kern="1200" dirty="0">
              <a:solidFill>
                <a:srgbClr val="0070C0"/>
              </a:solidFill>
            </a:rPr>
            <a:t>A</a:t>
          </a:r>
          <a:r>
            <a:rPr lang="it-IT" sz="2400" b="1" i="0" kern="1200" dirty="0">
              <a:solidFill>
                <a:srgbClr val="0070C0"/>
              </a:solidFill>
              <a:sym typeface="Symbol" panose="05050102010706020507" pitchFamily="18" charset="2"/>
            </a:rPr>
            <a:t></a:t>
          </a:r>
          <a:r>
            <a:rPr lang="it-IT" sz="2400" b="1" i="1" kern="1200" dirty="0">
              <a:solidFill>
                <a:srgbClr val="0070C0"/>
              </a:solidFill>
            </a:rPr>
            <a:t>B</a:t>
          </a:r>
          <a:r>
            <a:rPr lang="it-IT" sz="2400" b="1" i="0" kern="1200" dirty="0">
              <a:solidFill>
                <a:srgbClr val="0070C0"/>
              </a:solidFill>
            </a:rPr>
            <a:t>, </a:t>
          </a:r>
          <a:r>
            <a:rPr lang="it-IT" sz="2400" b="0" i="0" kern="1200" dirty="0">
              <a:solidFill>
                <a:srgbClr val="0070C0"/>
              </a:solidFill>
            </a:rPr>
            <a:t>equivalente alla  sua negazione.</a:t>
          </a:r>
          <a:r>
            <a:rPr lang="it-IT" sz="2400" b="0" i="0" kern="1200" dirty="0"/>
            <a:t> </a:t>
          </a:r>
          <a:endParaRPr lang="en-US" sz="2400" kern="1200" dirty="0"/>
        </a:p>
      </dsp:txBody>
      <dsp:txXfrm>
        <a:off x="0" y="2759444"/>
        <a:ext cx="6496050" cy="1810494"/>
      </dsp:txXfrm>
    </dsp:sp>
    <dsp:sp modelId="{E4C3225B-D01A-4714-8336-E8B3B89000B1}">
      <dsp:nvSpPr>
        <dsp:cNvPr id="0" name=""/>
        <dsp:cNvSpPr/>
      </dsp:nvSpPr>
      <dsp:spPr>
        <a:xfrm rot="10800000">
          <a:off x="0" y="2061"/>
          <a:ext cx="6496050" cy="2784539"/>
        </a:xfrm>
        <a:prstGeom prst="upArrowCallou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/>
            <a:t>Provare che l’implicazione </a:t>
          </a:r>
          <a:r>
            <a:rPr lang="it-IT" sz="2400" b="0" i="1" kern="1200"/>
            <a:t>A</a:t>
          </a:r>
          <a:r>
            <a:rPr lang="it-IT" sz="2400" b="0" i="0" kern="1200">
              <a:sym typeface="Symbol" panose="05050102010706020507" pitchFamily="18" charset="2"/>
            </a:rPr>
            <a:t></a:t>
          </a:r>
          <a:r>
            <a:rPr lang="it-IT" sz="2400" b="0" i="1" kern="1200"/>
            <a:t>B  </a:t>
          </a:r>
          <a:r>
            <a:rPr lang="it-IT" sz="2400" b="0" i="0" kern="1200"/>
            <a:t>è vera dimostrando che la sua negazione è falsa. </a:t>
          </a:r>
          <a:endParaRPr lang="en-US" sz="2400" kern="1200"/>
        </a:p>
      </dsp:txBody>
      <dsp:txXfrm rot="10800000">
        <a:off x="0" y="2061"/>
        <a:ext cx="6496050" cy="180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F7D64-F1F1-4521-841B-8073F1D1C15F}">
      <dsp:nvSpPr>
        <dsp:cNvPr id="0" name=""/>
        <dsp:cNvSpPr/>
      </dsp:nvSpPr>
      <dsp:spPr>
        <a:xfrm>
          <a:off x="1092" y="678356"/>
          <a:ext cx="3833295" cy="2434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474A2-CAF8-4354-B30B-D20C4A64048A}">
      <dsp:nvSpPr>
        <dsp:cNvPr id="0" name=""/>
        <dsp:cNvSpPr/>
      </dsp:nvSpPr>
      <dsp:spPr>
        <a:xfrm>
          <a:off x="427013" y="1082981"/>
          <a:ext cx="3833295" cy="2434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0" i="0" kern="1200" dirty="0"/>
            <a:t>Si prova che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i="1" kern="1200" dirty="0"/>
            <a:t>A</a:t>
          </a:r>
          <a:r>
            <a:rPr lang="it-IT" sz="2700" b="1" i="0" kern="1200" dirty="0">
              <a:sym typeface="Symbol" panose="05050102010706020507" pitchFamily="18" charset="2"/>
            </a:rPr>
            <a:t></a:t>
          </a:r>
          <a:r>
            <a:rPr lang="it-IT" sz="2700" b="1" i="1" kern="1200" dirty="0"/>
            <a:t>B </a:t>
          </a:r>
          <a:r>
            <a:rPr lang="it-IT" sz="2700" b="1" i="0" kern="1200" dirty="0"/>
            <a:t>è falsa</a:t>
          </a:r>
          <a:r>
            <a:rPr lang="it-IT" sz="2700" b="0" i="0" kern="1200" dirty="0"/>
            <a:t> </a:t>
          </a:r>
          <a:endParaRPr lang="en-US" sz="2700" i="0" kern="1200" dirty="0"/>
        </a:p>
      </dsp:txBody>
      <dsp:txXfrm>
        <a:off x="498307" y="1154275"/>
        <a:ext cx="3690707" cy="2291554"/>
      </dsp:txXfrm>
    </dsp:sp>
    <dsp:sp modelId="{3BF3E8CB-3A43-4D14-8D04-36D2EADD2D13}">
      <dsp:nvSpPr>
        <dsp:cNvPr id="0" name=""/>
        <dsp:cNvSpPr/>
      </dsp:nvSpPr>
      <dsp:spPr>
        <a:xfrm>
          <a:off x="4686231" y="678356"/>
          <a:ext cx="3833295" cy="2434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964494-AF22-4FA3-877D-D2787FDB67CA}">
      <dsp:nvSpPr>
        <dsp:cNvPr id="0" name=""/>
        <dsp:cNvSpPr/>
      </dsp:nvSpPr>
      <dsp:spPr>
        <a:xfrm>
          <a:off x="5112153" y="1082981"/>
          <a:ext cx="3833295" cy="2434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0" i="0" kern="1200" dirty="0"/>
            <a:t>dimostrando che   l’implicazione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i="1" kern="1200" dirty="0"/>
            <a:t>A</a:t>
          </a:r>
          <a:r>
            <a:rPr lang="it-IT" sz="2700" b="1" i="0" kern="1200" dirty="0">
              <a:sym typeface="Symbol" panose="05050102010706020507" pitchFamily="18" charset="2"/>
            </a:rPr>
            <a:t></a:t>
          </a:r>
          <a:r>
            <a:rPr lang="it-IT" sz="2700" b="1" i="1" kern="1200" dirty="0"/>
            <a:t>B</a:t>
          </a:r>
          <a:r>
            <a:rPr lang="it-IT" sz="2700" b="1" i="0" kern="1200" dirty="0">
              <a:sym typeface="Symbol" panose="05050102010706020507" pitchFamily="18" charset="2"/>
            </a:rPr>
            <a:t></a:t>
          </a:r>
          <a:r>
            <a:rPr lang="it-IT" sz="2700" b="1" i="1" kern="1200" dirty="0">
              <a:sym typeface="Symbol" panose="05050102010706020507" pitchFamily="18" charset="2"/>
            </a:rPr>
            <a:t>C </a:t>
          </a:r>
          <a:r>
            <a:rPr lang="it-IT" sz="2700" b="0" i="1" kern="1200" dirty="0">
              <a:sym typeface="Symbol" panose="05050102010706020507" pitchFamily="18" charset="2"/>
            </a:rPr>
            <a:t> </a:t>
          </a:r>
          <a:r>
            <a:rPr lang="it-IT" sz="2700" b="1" i="0" kern="1200" dirty="0">
              <a:sym typeface="Symbol" panose="05050102010706020507" pitchFamily="18" charset="2"/>
            </a:rPr>
            <a:t>è vera</a:t>
          </a:r>
          <a:r>
            <a:rPr lang="it-IT" sz="2700" b="0" i="1" kern="1200" dirty="0">
              <a:sym typeface="Symbol" panose="05050102010706020507" pitchFamily="18" charset="2"/>
            </a:rPr>
            <a:t>, </a:t>
          </a:r>
          <a:r>
            <a:rPr lang="it-IT" sz="2700" b="1" i="0" kern="1200" dirty="0"/>
            <a:t> </a:t>
          </a:r>
          <a:r>
            <a:rPr lang="it-IT" sz="2700" b="0" i="0" kern="1200" dirty="0"/>
            <a:t>ove </a:t>
          </a:r>
          <a:r>
            <a:rPr lang="it-IT" sz="2700" b="1" i="1" kern="1200" dirty="0"/>
            <a:t>C</a:t>
          </a:r>
          <a:r>
            <a:rPr lang="it-IT" sz="2700" b="0" i="1" kern="1200" dirty="0"/>
            <a:t> </a:t>
          </a:r>
          <a:r>
            <a:rPr lang="it-IT" sz="2700" b="0" i="0" kern="1200" dirty="0"/>
            <a:t>è una proposizione </a:t>
          </a:r>
          <a:r>
            <a:rPr lang="it-IT" sz="2700" b="1" i="0" kern="1200" dirty="0"/>
            <a:t>falsa</a:t>
          </a:r>
          <a:r>
            <a:rPr lang="it-IT" sz="2700" b="0" i="0" kern="1200" dirty="0"/>
            <a:t>.</a:t>
          </a:r>
          <a:endParaRPr lang="en-US" sz="2700" i="0" kern="1200" dirty="0"/>
        </a:p>
      </dsp:txBody>
      <dsp:txXfrm>
        <a:off x="5183447" y="1154275"/>
        <a:ext cx="3690707" cy="2291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0T11:12:36.378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1 103,'760'0,"-739"2,0 0,-1 1,1 1,-1 1,6 3,9 1,-15-5,0-1,19 1,23 3,55 6,-110-11,1 0,-1 1,1-1,5 4,-5-2,0 0,0-1,6 1,21 2,19 1,-5-1,28 1,0-3,43-5,68 3,-107 7,-48-4,29 1,-42-6,63 2,22-5,3-15,-92 17,-4 1,-1-1,0-1,1 0,7-2,19-6,2 1,-1 2,1 2,-1 2,1 2,7 1,-17 0,1-2,-1-1,8-3,18 0,0 2,0 3,24 3,10-1,-65-1,28 1,-1-3,0-2,10-4,-61 8,206-34,-138 26,0 3,5 2,-10 1,17-5,58-3,557 9,-335 2,793-1,-841-15,-240 10,94-12,-125 12,68-15,-66 13,1 1,0 1,3 3,452 1,-229 2,-254 0,1 1,0 0,1 2,26 3,-12-2,0 2,6 2,-6-1,1-1,5 0,49-2,-1-3,6-4,21 0,-93 2,39-1,0 3,0 2,44 10,-51-4,1-4,46 1,109-7,-86-2,665 2,-743 2,29 6,17 0,-57-4,0 1,32 9,-29-6,0-1,10-1,37-3,37-4,-24-1,-34 1,-12 0,32 4,-66-1,0 1,0 1,-1 0,9 4,-11-2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0T11:12:42.094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43,'7'1,"0"0,-1 0,1 1,0 0,0 0,-1 1,3 1,16 6,12 0,1-1,0-2,0-1,0-2,1-2,28-2,414-2,-336 2,-105 2,-1 2,1 2,-1 2,21 7,-52-13,79 24,-59-16,1-2,1 0,29 2,31-4,86-7,-65-1,2664 2,-2743-2,0-1,-1-1,24-8,-17 4,1 2,8 0,264 3,-166 5,429-2,-544 2,0 1,0 1,20 6,-6-1,7-1,118 3,-23-3,-45 4,-32-3,25-2,216-7,-145-1,-108-1,14-4,12-1,-15 0,0-3,11-6,-12 3,2 2,11 2,186 8,-37 1,-196-3,-1-2,0-1,22-7,-8 2,10 0,8 3,63 1,66 9,-66 0,1069-2,-1140-3,1-2,33-9,23-2,-60 12,7 3,-14 0,36-5,24-5,40-7,-65 6,1 4,28 2,166 7,-133 1,-71-3,-23 0,0 1,0 3,0 2,15 5,-22-2,1-2,28 0,86-2,-46-3,10 9,10 0,-89-8,27 6,-27-2,27-1,-48-4,39 0,19 5,24 3,85-5,-175-3,0 0,1 1,-1 1,0 0,12 5,-8-2,1-2,17 3,37-1,0-4,30-4,-4 0,1391 2,-1429-2,35-8,-14 2,-5 1,24-2,0 4,-8 2,19-6,-38 5,28 2,15 0,-80-1,14-5,-19 3,1 2,0 1,365 1,-191 2,-185-1,0-2,-1 0,0-1,4-2,-7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0T14:39:22.853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23,'895'0,"-870"1,-1 2,23 4,-18-2,24 0,37-4,-54-2,1 1,-1 2,18 5,9 1,1-3,0-3,42-4,-17 1,7 0,3-1,23 6,-81 1,30 8,-28-5,22 1,59-3,43-7,-62 0,-24-2,2-4,59-3,430 9,-293 2,110-1,-346-2,33-6,-25 2,4 2,125-9,-72 6,1 4,2 4,8 1,234-2,-314 2,0 2,0 1,14 5,32 6,19 2,-57-8,0-3,1-1,11-2,306-5,-128 0,-39-9,-11 0,248 9,-195 2,-232-1,0 0,-1 0,1-1,0 0,0-1,-1 0,1 0,-1 0,1-1,-1 0,0-1,0 1,0-2,1 0,0 1,0 0,1 0,-1 0,1 1,-1 0,1 1,0 0,0 1,1-1,-1 2,9-1,10 3,1 1,-1 1,14 4,32 5,96 6,-1-8,26-7,-122-5,-19-1,0 2,0 3,11 4,73 16,147 21,-182-37,-68-6,1 1,-1 2,24 7,26 17,-52-21,1-2,0-1,22 0,105-6,-61 0,570 2,-647 0,0-2,0 0,0-2,0 0,-1-2,7-3,103-31,-89 29,-32 8,1 0,0-1,-1 0,3-2,5-3,-1 1,2 1,-1 1,1 0,0 2,0 0,3 1,83-11,-19 1,69 0,-103 13,10-1,-1-2,0-3,3-3,2-2,1 4,7 1,21-2,29-2,-97 9,42-1,37 5,-99-1,1-1,-1 1,0 1,1 0,-1 0,4 2,-2 0,0-1,0-1,0 0,0 0,63 12,-22-4,1-2,27 0,-59-7,-1 2,1 0,-1 0,4 3,-5-1,1-1,-1-1,1-1,11 0,58-3,-70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0T14:39:26.246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1,'3816'0,"-3794"0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C5122-3A0A-4FC9-823C-4A652821E0A9}" type="datetimeFigureOut">
              <a:rPr lang="it-IT" smtClean="0"/>
              <a:t>24/09/2022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73645-EF64-4BF9-9CD5-C318859E1B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9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73645-EF64-4BF9-9CD5-C318859E1B7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C517A8-8F2D-4CDE-8993-F2B60F12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FAFF91-18A5-48BA-B83B-484AF79B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4041-7D11-4F57-A995-66EFE5C9EE89}" type="datetimeFigureOut">
              <a:rPr lang="it-IT" smtClean="0"/>
              <a:t>24/09/2022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153687-7FC4-4D6C-B2AD-8078ECF9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3C97FB-6624-4704-AB75-5B19410B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A3B1-0061-4CE7-B648-3431F8483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15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24/09/2022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32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FED68A3-0955-4DC7-94DC-AFC31378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1BFF1F-B5C2-4219-A690-5054B0A7C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0EC18D-5A5F-4F1B-A1CC-55BC4F136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94041-7D11-4F57-A995-66EFE5C9EE89}" type="datetimeFigureOut">
              <a:rPr lang="it-IT" smtClean="0"/>
              <a:t>24/09/2022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2CE67A-D84E-4FB2-8864-07A686B7D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A5E5AB-B477-46D5-B848-01236A029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A3B1-0061-4CE7-B648-3431F8483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16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5100DA-F7CB-4B28-B10E-D2D2FEC8A069}" type="datetimeFigureOut">
              <a:rPr lang="it-IT" smtClean="0"/>
              <a:t>24/09/2022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917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7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5.png"/><Relationship Id="rId5" Type="http://schemas.openxmlformats.org/officeDocument/2006/relationships/customXml" Target="../ink/ink3.xml"/><Relationship Id="rId4" Type="http://schemas.openxmlformats.org/officeDocument/2006/relationships/image" Target="../media/image23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A3F5A284-5753-4974-A8F7-7F57FBBC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PRECORSO DI MATEMATICA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41F4762-8A6E-4BF2-913D-9B1B51BD9D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0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06A517-8EBE-482E-97E9-400D8A15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    </a:t>
            </a:r>
            <a:r>
              <a:rPr lang="it-IT" b="1" dirty="0">
                <a:solidFill>
                  <a:schemeClr val="tx1"/>
                </a:solidFill>
              </a:rPr>
              <a:t>Dimostrazione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FA3E83E-8DF8-450E-8D1E-B6A11B163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2304" y="2082134"/>
            <a:ext cx="7896083" cy="4195762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</p:pic>
    </p:spTree>
    <p:extLst>
      <p:ext uri="{BB962C8B-B14F-4D97-AF65-F5344CB8AC3E}">
        <p14:creationId xmlns:p14="http://schemas.microsoft.com/office/powerpoint/2010/main" val="279482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06A517-8EBE-482E-97E9-400D8A15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    </a:t>
            </a:r>
            <a:r>
              <a:rPr lang="it-IT" b="1" dirty="0">
                <a:solidFill>
                  <a:schemeClr val="tx1"/>
                </a:solidFill>
              </a:rPr>
              <a:t>Dimostrazione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B0FA4F1-1806-420E-8928-DF2855BA2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/>
          <a:stretch/>
        </p:blipFill>
        <p:spPr>
          <a:xfrm>
            <a:off x="2308122" y="2278974"/>
            <a:ext cx="7742711" cy="3714248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AA56BDDF-1BC0-48CB-BC28-15DB96BAD585}"/>
                  </a:ext>
                </a:extLst>
              </p14:cNvPr>
              <p14:cNvContentPartPr/>
              <p14:nvPr/>
            </p14:nvContentPartPr>
            <p14:xfrm>
              <a:off x="5714315" y="4836774"/>
              <a:ext cx="4110120" cy="9036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AA56BDDF-1BC0-48CB-BC28-15DB96BAD5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4675" y="4656774"/>
                <a:ext cx="428976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76137305-1C4E-444C-9A44-CA2F7D2DA450}"/>
                  </a:ext>
                </a:extLst>
              </p14:cNvPr>
              <p14:cNvContentPartPr/>
              <p14:nvPr/>
            </p14:nvContentPartPr>
            <p14:xfrm>
              <a:off x="2610035" y="5079774"/>
              <a:ext cx="6261120" cy="8964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76137305-1C4E-444C-9A44-CA2F7D2DA4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0395" y="4899774"/>
                <a:ext cx="6440760" cy="44928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2" descr="Imagen de Edwin Pech en x..... | Fondos de pantalla estéticos, Fondos de  pantalla cielo, Fondos de pantalla naturaleza">
            <a:extLst>
              <a:ext uri="{FF2B5EF4-FFF2-40B4-BE49-F238E27FC236}">
                <a16:creationId xmlns:a16="http://schemas.microsoft.com/office/drawing/2014/main" id="{BE44DD36-CDB9-45FA-8018-AADA3F877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7" r="-2" b="-2"/>
          <a:stretch/>
        </p:blipFill>
        <p:spPr bwMode="auto">
          <a:xfrm>
            <a:off x="10352746" y="4927134"/>
            <a:ext cx="1008158" cy="1487938"/>
          </a:xfrm>
          <a:prstGeom prst="rect">
            <a:avLst/>
          </a:prstGeom>
          <a:noFill/>
          <a:ln w="38100">
            <a:solidFill>
              <a:srgbClr val="ACD4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0671B9A-5786-4343-B3B9-AC2C7DD11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4100" y="2292089"/>
            <a:ext cx="8888165" cy="419576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5D1FF86-2DB2-4781-BBE9-D675FAF7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Nell’attesa di una nuova dimostrazione 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1C2314-1BEE-49C8-BA19-049F52C3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4555"/>
            <a:ext cx="11496368" cy="507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3B3F57-0C52-4003-A7C4-076EDAE7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 dirty="0"/>
              <a:t>  Ipotesi e tesi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08C392-A503-4FC6-B3C0-732B008C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367044" cy="3785419"/>
          </a:xfrm>
        </p:spPr>
        <p:txBody>
          <a:bodyPr>
            <a:noAutofit/>
          </a:bodyPr>
          <a:lstStyle/>
          <a:p>
            <a:r>
              <a:rPr lang="it-IT" sz="3000" b="1" dirty="0">
                <a:solidFill>
                  <a:srgbClr val="ACD433"/>
                </a:solidFill>
              </a:rPr>
              <a:t>IPOTESI</a:t>
            </a:r>
          </a:p>
          <a:p>
            <a:pPr marL="0" indent="0">
              <a:buNone/>
            </a:pPr>
            <a:r>
              <a:rPr lang="it-IT" sz="3000" dirty="0"/>
              <a:t>Sia </a:t>
            </a:r>
            <a:r>
              <a:rPr lang="it-IT" sz="3000" i="1" dirty="0"/>
              <a:t> a</a:t>
            </a:r>
            <a:r>
              <a:rPr lang="it-IT" sz="3000" dirty="0"/>
              <a:t> un numero reale positivo tale che </a:t>
            </a:r>
            <a:r>
              <a:rPr lang="it-IT" sz="3000" i="1" dirty="0"/>
              <a:t>a</a:t>
            </a:r>
            <a:r>
              <a:rPr lang="it-IT" sz="3000" baseline="30000" dirty="0"/>
              <a:t>2</a:t>
            </a:r>
            <a:r>
              <a:rPr lang="it-IT" sz="3000" dirty="0"/>
              <a:t> = 2. </a:t>
            </a:r>
            <a:r>
              <a:rPr lang="it-IT" sz="3000" b="1" dirty="0">
                <a:solidFill>
                  <a:srgbClr val="ACD433"/>
                </a:solidFill>
              </a:rPr>
              <a:t>(</a:t>
            </a:r>
            <a:r>
              <a:rPr lang="it-IT" sz="3000" b="1" i="1" dirty="0">
                <a:solidFill>
                  <a:srgbClr val="ACD433"/>
                </a:solidFill>
              </a:rPr>
              <a:t>A</a:t>
            </a:r>
            <a:r>
              <a:rPr lang="it-IT" sz="3000" b="1" dirty="0">
                <a:solidFill>
                  <a:srgbClr val="ACD433"/>
                </a:solidFill>
              </a:rPr>
              <a:t>)</a:t>
            </a:r>
            <a:endParaRPr lang="it-IT" sz="3000" dirty="0"/>
          </a:p>
          <a:p>
            <a:pPr marL="0" indent="0">
              <a:buNone/>
            </a:pPr>
            <a:endParaRPr lang="it-IT" sz="3000" b="1" dirty="0"/>
          </a:p>
          <a:p>
            <a:r>
              <a:rPr lang="it-IT" sz="3000" b="1" dirty="0">
                <a:solidFill>
                  <a:srgbClr val="ACD433"/>
                </a:solidFill>
              </a:rPr>
              <a:t>TESI</a:t>
            </a:r>
          </a:p>
          <a:p>
            <a:pPr marL="0" indent="0">
              <a:buNone/>
            </a:pPr>
            <a:r>
              <a:rPr lang="it-IT" sz="3000" dirty="0"/>
              <a:t>Allora non esistono due interi </a:t>
            </a:r>
            <a:r>
              <a:rPr lang="it-IT" sz="3000" dirty="0">
                <a:solidFill>
                  <a:srgbClr val="FFFF00"/>
                </a:solidFill>
              </a:rPr>
              <a:t>positivi</a:t>
            </a:r>
            <a:r>
              <a:rPr lang="it-IT" sz="3000" dirty="0"/>
              <a:t> </a:t>
            </a:r>
            <a:r>
              <a:rPr lang="it-IT" sz="3000" i="1" dirty="0"/>
              <a:t>p</a:t>
            </a:r>
            <a:r>
              <a:rPr lang="it-IT" sz="3000" dirty="0"/>
              <a:t> e </a:t>
            </a:r>
            <a:r>
              <a:rPr lang="it-IT" sz="3000" i="1" dirty="0"/>
              <a:t>q </a:t>
            </a:r>
            <a:r>
              <a:rPr lang="it-IT" sz="3000" dirty="0"/>
              <a:t>tali che </a:t>
            </a:r>
            <a:r>
              <a:rPr lang="it-IT" sz="3000" i="1" dirty="0"/>
              <a:t>a = p/q. </a:t>
            </a:r>
            <a:r>
              <a:rPr lang="it-IT" sz="3000" b="1" dirty="0">
                <a:solidFill>
                  <a:srgbClr val="ACD433"/>
                </a:solidFill>
              </a:rPr>
              <a:t>(</a:t>
            </a:r>
            <a:r>
              <a:rPr lang="it-IT" sz="3000" b="1" i="1" dirty="0">
                <a:solidFill>
                  <a:srgbClr val="ACD433"/>
                </a:solidFill>
              </a:rPr>
              <a:t>B</a:t>
            </a:r>
            <a:r>
              <a:rPr lang="it-IT" sz="3000" b="1" dirty="0">
                <a:solidFill>
                  <a:srgbClr val="ACD433"/>
                </a:solidFill>
              </a:rPr>
              <a:t>)</a:t>
            </a: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CE223C-23DD-40DF-9131-9E0279C9B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562071"/>
            <a:ext cx="47244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8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06A517-8EBE-482E-97E9-400D8A15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    </a:t>
            </a:r>
            <a:r>
              <a:rPr lang="it-IT" b="1" dirty="0">
                <a:solidFill>
                  <a:schemeClr val="tx1"/>
                </a:solidFill>
              </a:rPr>
              <a:t>Nuova dimostrazione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88F1486-3579-4201-9BD4-B5A8DD2FC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B2C72D6-9612-42F8-8452-282E8EB59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406" y="1545004"/>
            <a:ext cx="8318090" cy="5100915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</p:pic>
    </p:spTree>
    <p:extLst>
      <p:ext uri="{BB962C8B-B14F-4D97-AF65-F5344CB8AC3E}">
        <p14:creationId xmlns:p14="http://schemas.microsoft.com/office/powerpoint/2010/main" val="1006873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06A517-8EBE-482E-97E9-400D8A15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    </a:t>
            </a:r>
            <a:r>
              <a:rPr lang="it-IT" b="1" dirty="0">
                <a:solidFill>
                  <a:schemeClr val="tx1"/>
                </a:solidFill>
              </a:rPr>
              <a:t>Nuova dimostrazione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88F1486-3579-4201-9BD4-B5A8DD2FC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8AC5D9C-8B83-4B60-9587-72D168985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479" y="1413738"/>
            <a:ext cx="7319077" cy="5282030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5A84309A-E38E-4267-9310-9543182F0B29}"/>
                  </a:ext>
                </a:extLst>
              </p14:cNvPr>
              <p14:cNvContentPartPr/>
              <p14:nvPr/>
            </p14:nvContentPartPr>
            <p14:xfrm>
              <a:off x="4571675" y="6222414"/>
              <a:ext cx="4778280" cy="9108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5A84309A-E38E-4267-9310-9543182F0B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1675" y="6042414"/>
                <a:ext cx="49579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68F5272E-C45A-4B09-8F44-8AA77B53B4F5}"/>
                  </a:ext>
                </a:extLst>
              </p14:cNvPr>
              <p14:cNvContentPartPr/>
              <p14:nvPr/>
            </p14:nvContentPartPr>
            <p14:xfrm>
              <a:off x="2809115" y="6525894"/>
              <a:ext cx="1381680" cy="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68F5272E-C45A-4B09-8F44-8AA77B53B4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9115" y="6346254"/>
                <a:ext cx="156132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5A6FBF60-F30D-4C65-97A3-502822ACED3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84" r="4550"/>
          <a:stretch/>
        </p:blipFill>
        <p:spPr>
          <a:xfrm>
            <a:off x="9907166" y="4150658"/>
            <a:ext cx="2018359" cy="2271242"/>
          </a:xfrm>
          <a:prstGeom prst="rect">
            <a:avLst/>
          </a:prstGeom>
          <a:ln w="63500">
            <a:solidFill>
              <a:srgbClr val="A2D762"/>
            </a:solidFill>
          </a:ln>
        </p:spPr>
      </p:pic>
    </p:spTree>
    <p:extLst>
      <p:ext uri="{BB962C8B-B14F-4D97-AF65-F5344CB8AC3E}">
        <p14:creationId xmlns:p14="http://schemas.microsoft.com/office/powerpoint/2010/main" val="624832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3BFC72-34E0-446B-B936-C2C79857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/>
          </a:bodyPr>
          <a:lstStyle/>
          <a:p>
            <a:r>
              <a:rPr lang="it-IT"/>
              <a:t>L’</a:t>
            </a:r>
            <a:r>
              <a:rPr lang="it-IT" i="1"/>
              <a:t>assurdo</a:t>
            </a:r>
            <a:r>
              <a:rPr lang="it-IT"/>
              <a:t> nella storia </a:t>
            </a:r>
          </a:p>
        </p:txBody>
      </p:sp>
      <p:pic>
        <p:nvPicPr>
          <p:cNvPr id="6146" name="Picture 2" descr="René Magritte biografia, stile, pensiero, opere, citazioni,">
            <a:extLst>
              <a:ext uri="{FF2B5EF4-FFF2-40B4-BE49-F238E27FC236}">
                <a16:creationId xmlns:a16="http://schemas.microsoft.com/office/drawing/2014/main" id="{C96B64E8-49C2-4EB1-9E8E-FB9D5F43F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4" r="18521" b="2"/>
          <a:stretch/>
        </p:blipFill>
        <p:spPr bwMode="auto">
          <a:xfrm>
            <a:off x="7548152" y="10"/>
            <a:ext cx="46466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F049B09-93BA-40D3-8B80-788A87C8F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06BA2C-9CEC-4A46-AFD6-4BC9F5395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6249784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900" dirty="0"/>
              <a:t>L’origine si colloca probabilmente nella </a:t>
            </a:r>
            <a:r>
              <a:rPr lang="it-IT" sz="1900" b="1" dirty="0">
                <a:solidFill>
                  <a:srgbClr val="ACD433"/>
                </a:solidFill>
              </a:rPr>
              <a:t>dialettica</a:t>
            </a:r>
            <a:r>
              <a:rPr lang="it-IT" sz="1900" b="1" dirty="0"/>
              <a:t>:</a:t>
            </a:r>
            <a:r>
              <a:rPr lang="it-IT" sz="1900" dirty="0"/>
              <a:t> la </a:t>
            </a:r>
            <a:r>
              <a:rPr lang="it-IT" sz="1900" i="1" dirty="0"/>
              <a:t>reductio </a:t>
            </a:r>
            <a:r>
              <a:rPr lang="it-IT" sz="1900" i="1"/>
              <a:t>ad absurdum</a:t>
            </a:r>
            <a:r>
              <a:rPr lang="it-IT" sz="1900"/>
              <a:t> </a:t>
            </a:r>
            <a:r>
              <a:rPr lang="it-IT" sz="1900" dirty="0"/>
              <a:t>si presta infatti come arma infallibile per smontare le affermazioni dell’avversario, mostrando come da esse si traggano conseguenze paradossali. </a:t>
            </a:r>
          </a:p>
          <a:p>
            <a:pPr>
              <a:lnSpc>
                <a:spcPct val="90000"/>
              </a:lnSpc>
            </a:pPr>
            <a:r>
              <a:rPr lang="it-IT" sz="1900" dirty="0"/>
              <a:t>Nell’antica Grecia ha comunque determinato, a partire dalla Scuola Pitagorica (VI secolo a. C.), un’importante svolta del pensiero scientifico: la dimostrazione matematica passa dalla verifica </a:t>
            </a:r>
            <a:r>
              <a:rPr lang="it-IT" sz="1900" i="1" dirty="0"/>
              <a:t>visiva</a:t>
            </a:r>
            <a:r>
              <a:rPr lang="it-IT" sz="1900" dirty="0"/>
              <a:t> al ragionamento logico astratto. L’</a:t>
            </a:r>
            <a:r>
              <a:rPr lang="it-IT" sz="1900" b="1" dirty="0">
                <a:solidFill>
                  <a:srgbClr val="ACD433"/>
                </a:solidFill>
              </a:rPr>
              <a:t>evidenza</a:t>
            </a:r>
            <a:r>
              <a:rPr lang="it-IT" sz="1900" dirty="0">
                <a:solidFill>
                  <a:srgbClr val="ACD433"/>
                </a:solidFill>
              </a:rPr>
              <a:t>, </a:t>
            </a:r>
            <a:r>
              <a:rPr lang="it-IT" sz="1900" dirty="0"/>
              <a:t>che sostiene la verità dell’enunciato, viene sostituita dall’</a:t>
            </a:r>
            <a:r>
              <a:rPr lang="it-IT" sz="1900" b="1" dirty="0" err="1">
                <a:solidFill>
                  <a:srgbClr val="ACD433"/>
                </a:solidFill>
              </a:rPr>
              <a:t>impossibiltà</a:t>
            </a:r>
            <a:r>
              <a:rPr lang="it-IT" sz="1900" dirty="0"/>
              <a:t>, che prova l’insostenibilità della sua negazione. </a:t>
            </a:r>
          </a:p>
        </p:txBody>
      </p:sp>
    </p:spTree>
    <p:extLst>
      <p:ext uri="{BB962C8B-B14F-4D97-AF65-F5344CB8AC3E}">
        <p14:creationId xmlns:p14="http://schemas.microsoft.com/office/powerpoint/2010/main" val="23205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778AED-D5F4-40B5-BB85-AFF2A858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r>
              <a:rPr lang="it-IT" dirty="0"/>
              <a:t>Un aneddoto</a:t>
            </a:r>
          </a:p>
        </p:txBody>
      </p:sp>
      <p:pic>
        <p:nvPicPr>
          <p:cNvPr id="11268" name="Picture 4" descr="Bertrand Russell | Psychology Wiki | Fandom">
            <a:extLst>
              <a:ext uri="{FF2B5EF4-FFF2-40B4-BE49-F238E27FC236}">
                <a16:creationId xmlns:a16="http://schemas.microsoft.com/office/drawing/2014/main" id="{BED73C3F-58F8-4635-9E66-6A489A384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r="18059" b="2"/>
          <a:stretch/>
        </p:blipFill>
        <p:spPr bwMode="auto">
          <a:xfrm>
            <a:off x="4613644" y="609368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E965C244-BCD5-44E4-95FB-67CC49CC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r="15603"/>
          <a:stretch/>
        </p:blipFill>
        <p:spPr bwMode="auto">
          <a:xfrm>
            <a:off x="8135262" y="609601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4BFCD53-7EAD-4FDE-866D-72D8ED60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72" name="Content Placeholder 11271">
            <a:extLst>
              <a:ext uri="{FF2B5EF4-FFF2-40B4-BE49-F238E27FC236}">
                <a16:creationId xmlns:a16="http://schemas.microsoft.com/office/drawing/2014/main" id="{48449AA8-83D7-437B-83D9-C3175BC4F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838DBD8F-749F-4428-9055-35AACB2354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84" r="4550"/>
          <a:stretch/>
        </p:blipFill>
        <p:spPr>
          <a:xfrm>
            <a:off x="1058133" y="2653696"/>
            <a:ext cx="2018359" cy="2271242"/>
          </a:xfrm>
          <a:prstGeom prst="rect">
            <a:avLst/>
          </a:prstGeom>
          <a:ln w="63500">
            <a:solidFill>
              <a:srgbClr val="A2D762"/>
            </a:solidFill>
          </a:ln>
        </p:spPr>
      </p:pic>
    </p:spTree>
    <p:extLst>
      <p:ext uri="{BB962C8B-B14F-4D97-AF65-F5344CB8AC3E}">
        <p14:creationId xmlns:p14="http://schemas.microsoft.com/office/powerpoint/2010/main" val="8356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778AED-D5F4-40B5-BB85-AFF2A858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r>
              <a:rPr lang="it-IT" i="1" dirty="0"/>
              <a:t>Ex falso </a:t>
            </a:r>
            <a:r>
              <a:rPr lang="it-IT" i="1" dirty="0" err="1"/>
              <a:t>quodlibet</a:t>
            </a:r>
            <a:endParaRPr lang="it-IT" i="1" dirty="0"/>
          </a:p>
        </p:txBody>
      </p:sp>
      <p:pic>
        <p:nvPicPr>
          <p:cNvPr id="11268" name="Picture 4" descr="Bertrand Russell | Psychology Wiki | Fandom">
            <a:extLst>
              <a:ext uri="{FF2B5EF4-FFF2-40B4-BE49-F238E27FC236}">
                <a16:creationId xmlns:a16="http://schemas.microsoft.com/office/drawing/2014/main" id="{BED73C3F-58F8-4635-9E66-6A489A384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r="18059" b="2"/>
          <a:stretch/>
        </p:blipFill>
        <p:spPr bwMode="auto">
          <a:xfrm>
            <a:off x="4613644" y="609368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E965C244-BCD5-44E4-95FB-67CC49CC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r="15603"/>
          <a:stretch/>
        </p:blipFill>
        <p:spPr bwMode="auto">
          <a:xfrm>
            <a:off x="8135262" y="609601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4BFCD53-7EAD-4FDE-866D-72D8ED60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72" name="Content Placeholder 11271">
            <a:extLst>
              <a:ext uri="{FF2B5EF4-FFF2-40B4-BE49-F238E27FC236}">
                <a16:creationId xmlns:a16="http://schemas.microsoft.com/office/drawing/2014/main" id="{48449AA8-83D7-437B-83D9-C3175BC4F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838DBD8F-749F-4428-9055-35AACB2354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84" r="4550"/>
          <a:stretch/>
        </p:blipFill>
        <p:spPr>
          <a:xfrm>
            <a:off x="1058133" y="2653696"/>
            <a:ext cx="2018359" cy="2271242"/>
          </a:xfrm>
          <a:prstGeom prst="rect">
            <a:avLst/>
          </a:prstGeom>
          <a:ln w="63500">
            <a:solidFill>
              <a:srgbClr val="A2D762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B7F3D2B-EC7D-4268-9E0C-8EE3D78F6146}"/>
              </a:ext>
            </a:extLst>
          </p:cNvPr>
          <p:cNvSpPr txBox="1"/>
          <p:nvPr/>
        </p:nvSpPr>
        <p:spPr>
          <a:xfrm>
            <a:off x="4669934" y="5878833"/>
            <a:ext cx="340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Bertrand Russell (1872-1970)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8360107-CBFF-42C4-905A-9E5D08B0734C}"/>
              </a:ext>
            </a:extLst>
          </p:cNvPr>
          <p:cNvSpPr txBox="1"/>
          <p:nvPr/>
        </p:nvSpPr>
        <p:spPr>
          <a:xfrm>
            <a:off x="8078971" y="694775"/>
            <a:ext cx="340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Leone XIII (1810-1903</a:t>
            </a:r>
            <a:r>
              <a:rPr lang="it-IT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145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68AE6F-2135-48DF-8BCB-08316DA20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it-IT" dirty="0"/>
              <a:t>Il matematico e </a:t>
            </a:r>
            <a:br>
              <a:rPr lang="it-IT" dirty="0"/>
            </a:br>
            <a:r>
              <a:rPr lang="it-IT" dirty="0"/>
              <a:t>il papa</a:t>
            </a:r>
          </a:p>
        </p:txBody>
      </p:sp>
      <p:pic>
        <p:nvPicPr>
          <p:cNvPr id="12290" name="Picture 2" descr="Pin on Top Pins">
            <a:extLst>
              <a:ext uri="{FF2B5EF4-FFF2-40B4-BE49-F238E27FC236}">
                <a16:creationId xmlns:a16="http://schemas.microsoft.com/office/drawing/2014/main" id="{FFCE17FF-7D46-4FBC-9F0E-824F7115D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8" r="1" b="1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07AD5C-BB40-4E2F-AEA4-A93EFF86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6103374" cy="354944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700" dirty="0"/>
              <a:t>Un curioso aneddoto riguarda la seguente bislacca implicazione, che qualcuno, provocatoriamente, sottopose a Bertrand Russell:</a:t>
            </a:r>
            <a:r>
              <a:rPr lang="it-IT" sz="1700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700" b="1" i="1" dirty="0">
                <a:solidFill>
                  <a:srgbClr val="ACD433"/>
                </a:solidFill>
              </a:rPr>
              <a:t>Se 2+2 = 5, allora tu sei il papa</a:t>
            </a:r>
            <a:r>
              <a:rPr lang="it-IT" sz="1700" i="1" dirty="0">
                <a:solidFill>
                  <a:srgbClr val="ACD433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700" dirty="0"/>
              <a:t>La sfida consisteva nel provare la veridicità dell’affermazione (ossia nella mente del proponente, trovare una concatenazione logica che conducesse dalla premessa alla conclusione).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700" dirty="0"/>
              <a:t>Il grande </a:t>
            </a:r>
            <a:r>
              <a:rPr lang="it-IT" sz="1700"/>
              <a:t>logico britannico, </a:t>
            </a:r>
            <a:r>
              <a:rPr lang="it-IT" sz="1700" dirty="0"/>
              <a:t>senza scomporsi, fornì la risposta con pochi, semplici passaggi: se 2+2 = 5, allora 4 =5, e quindi, sottraendo 3 da entrambi membri, si deduce che 2 =1; poiché io e il papa siamo due, in realtà siamo quindi uno, ossia io sono il papa.  </a:t>
            </a:r>
          </a:p>
          <a:p>
            <a:pPr marL="0" indent="0">
              <a:lnSpc>
                <a:spcPct val="90000"/>
              </a:lnSpc>
              <a:buNone/>
            </a:pP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15887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2E0C66-8C3A-4C97-B1DC-32BFF6AC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Il principio è …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Segnaposto contenuto 3">
            <a:extLst>
              <a:ext uri="{FF2B5EF4-FFF2-40B4-BE49-F238E27FC236}">
                <a16:creationId xmlns:a16="http://schemas.microsoft.com/office/drawing/2014/main" id="{662311E0-0A0E-444C-AFC3-87FD98C5F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90641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16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2E0C66-8C3A-4C97-B1DC-32BFF6AC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 </a:t>
            </a:r>
            <a:r>
              <a:rPr lang="en-US" err="1"/>
              <a:t>praticamente</a:t>
            </a:r>
            <a:r>
              <a:rPr lang="en-US"/>
              <a:t>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Segnaposto contenuto 3">
            <a:extLst>
              <a:ext uri="{FF2B5EF4-FFF2-40B4-BE49-F238E27FC236}">
                <a16:creationId xmlns:a16="http://schemas.microsoft.com/office/drawing/2014/main" id="{662311E0-0A0E-444C-AFC3-87FD98C5F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192487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669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85E04B-6D7A-415E-ABBC-E5279D3C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/>
              <a:t>La dimostrazione procede così: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F635F0-8293-46CD-A8B3-738EA1EA5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it-IT" dirty="0"/>
              <a:t>A fronte di un enunciato in cui </a:t>
            </a:r>
            <a:r>
              <a:rPr lang="it-IT" b="1" i="1" dirty="0"/>
              <a:t>A</a:t>
            </a:r>
            <a:r>
              <a:rPr lang="it-IT" b="1" dirty="0"/>
              <a:t> è l’ipotesi</a:t>
            </a:r>
            <a:r>
              <a:rPr lang="it-IT" dirty="0"/>
              <a:t>, e </a:t>
            </a:r>
            <a:r>
              <a:rPr lang="it-IT" b="1" i="1" dirty="0"/>
              <a:t>B</a:t>
            </a:r>
            <a:r>
              <a:rPr lang="it-IT" b="1" dirty="0"/>
              <a:t> è la tesi</a:t>
            </a:r>
            <a:r>
              <a:rPr lang="it-IT" dirty="0"/>
              <a:t>,</a:t>
            </a:r>
          </a:p>
          <a:p>
            <a:r>
              <a:rPr lang="it-IT" dirty="0"/>
              <a:t>si assume, come nuova ipotesi, la congiunzione di </a:t>
            </a:r>
            <a:r>
              <a:rPr lang="it-IT" i="1" dirty="0"/>
              <a:t>A </a:t>
            </a:r>
            <a:r>
              <a:rPr lang="it-IT" dirty="0"/>
              <a:t> e </a:t>
            </a:r>
            <a:r>
              <a:rPr lang="it-IT" dirty="0">
                <a:sym typeface="Symbol" panose="05050102010706020507" pitchFamily="18" charset="2"/>
              </a:rPr>
              <a:t></a:t>
            </a:r>
            <a:r>
              <a:rPr lang="it-IT" i="1" dirty="0">
                <a:sym typeface="Symbol" panose="05050102010706020507" pitchFamily="18" charset="2"/>
              </a:rPr>
              <a:t>B</a:t>
            </a:r>
            <a:r>
              <a:rPr lang="it-IT" dirty="0">
                <a:sym typeface="Symbol" panose="05050102010706020507" pitchFamily="18" charset="2"/>
              </a:rPr>
              <a:t>,</a:t>
            </a:r>
          </a:p>
          <a:p>
            <a:r>
              <a:rPr lang="it-IT" dirty="0">
                <a:sym typeface="Symbol" panose="05050102010706020507" pitchFamily="18" charset="2"/>
              </a:rPr>
              <a:t>in altri termini, </a:t>
            </a:r>
            <a:r>
              <a:rPr lang="it-IT" b="1" dirty="0">
                <a:solidFill>
                  <a:srgbClr val="0070C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si suppongono vera la ipotesi e </a:t>
            </a:r>
            <a:r>
              <a:rPr lang="it-IT" b="1">
                <a:solidFill>
                  <a:srgbClr val="0070C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falsa la tesi</a:t>
            </a:r>
            <a:endParaRPr lang="it-IT" b="1" dirty="0">
              <a:solidFill>
                <a:srgbClr val="0070C0"/>
              </a:solidFill>
              <a:highlight>
                <a:srgbClr val="FFFF00"/>
              </a:highlight>
              <a:sym typeface="Symbol" panose="05050102010706020507" pitchFamily="18" charset="2"/>
            </a:endParaRPr>
          </a:p>
          <a:p>
            <a:r>
              <a:rPr lang="it-IT" dirty="0">
                <a:sym typeface="Symbol" panose="05050102010706020507" pitchFamily="18" charset="2"/>
              </a:rPr>
              <a:t>e </a:t>
            </a:r>
            <a:r>
              <a:rPr lang="it-IT" b="1" dirty="0">
                <a:solidFill>
                  <a:srgbClr val="0070C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da ciò si deduce una falsità</a:t>
            </a:r>
            <a:r>
              <a:rPr lang="it-IT" dirty="0">
                <a:sym typeface="Symbol" panose="05050102010706020507" pitchFamily="18" charset="2"/>
              </a:rPr>
              <a:t>, tipicamente, una contraddizione.</a:t>
            </a:r>
          </a:p>
          <a:p>
            <a:r>
              <a:rPr lang="it-IT" dirty="0">
                <a:sym typeface="Symbol" panose="05050102010706020507" pitchFamily="18" charset="2"/>
              </a:rPr>
              <a:t>In ciò consiste la cosiddetta </a:t>
            </a:r>
            <a:r>
              <a:rPr lang="it-IT" b="1" i="1" dirty="0">
                <a:solidFill>
                  <a:srgbClr val="FFFF00"/>
                </a:solidFill>
                <a:sym typeface="Symbol" panose="05050102010706020507" pitchFamily="18" charset="2"/>
              </a:rPr>
              <a:t>reductio ad absurdum</a:t>
            </a:r>
            <a:r>
              <a:rPr lang="it-IT" b="1" dirty="0">
                <a:solidFill>
                  <a:srgbClr val="FFFF00"/>
                </a:solidFill>
                <a:sym typeface="Symbol" panose="05050102010706020507" pitchFamily="18" charset="2"/>
              </a:rPr>
              <a:t>. </a:t>
            </a:r>
          </a:p>
          <a:p>
            <a:endParaRPr lang="it-IT" dirty="0"/>
          </a:p>
        </p:txBody>
      </p:sp>
      <p:sp>
        <p:nvSpPr>
          <p:cNvPr id="1030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2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26" name="Picture 2" descr="Immagine che contiene sedendo, tavolo, uomo, marrone&#10;&#10;Descrizione generata automaticamente">
            <a:extLst>
              <a:ext uri="{FF2B5EF4-FFF2-40B4-BE49-F238E27FC236}">
                <a16:creationId xmlns:a16="http://schemas.microsoft.com/office/drawing/2014/main" id="{D849B2FE-A51B-4CF8-B530-BA15C8978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7010" y="647698"/>
            <a:ext cx="2419731" cy="55626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76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4B6F73-7EED-4128-B79B-F4DC49BE8C53}"/>
              </a:ext>
            </a:extLst>
          </p:cNvPr>
          <p:cNvSpPr txBox="1"/>
          <p:nvPr/>
        </p:nvSpPr>
        <p:spPr>
          <a:xfrm>
            <a:off x="8787088" y="6349483"/>
            <a:ext cx="274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       Parmenide</a:t>
            </a:r>
          </a:p>
        </p:txBody>
      </p:sp>
    </p:spTree>
    <p:extLst>
      <p:ext uri="{BB962C8B-B14F-4D97-AF65-F5344CB8AC3E}">
        <p14:creationId xmlns:p14="http://schemas.microsoft.com/office/powerpoint/2010/main" val="304646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7DB4B5-7323-46F2-830D-3FFC8D54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/>
          </a:bodyPr>
          <a:lstStyle/>
          <a:p>
            <a:r>
              <a:rPr lang="it-IT" dirty="0"/>
              <a:t>Tipicamente …</a:t>
            </a:r>
            <a:br>
              <a:rPr lang="it-IT" dirty="0"/>
            </a:br>
            <a:endParaRPr lang="it-IT" dirty="0"/>
          </a:p>
        </p:txBody>
      </p:sp>
      <p:pic>
        <p:nvPicPr>
          <p:cNvPr id="2050" name="Picture 2" descr="Imagen de Edwin Pech en x..... | Fondos de pantalla estéticos, Fondos de  pantalla cielo, Fondos de pantalla naturaleza">
            <a:extLst>
              <a:ext uri="{FF2B5EF4-FFF2-40B4-BE49-F238E27FC236}">
                <a16:creationId xmlns:a16="http://schemas.microsoft.com/office/drawing/2014/main" id="{7D7EDF8E-2825-48E2-B5AF-3079539DE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7" r="-2" b="-2"/>
          <a:stretch/>
        </p:blipFill>
        <p:spPr bwMode="auto">
          <a:xfrm>
            <a:off x="7548152" y="10"/>
            <a:ext cx="46466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F049B09-93BA-40D3-8B80-788A87C8F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D1DCCE-BFF3-4509-A8CC-555C79C00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6249784" cy="3809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000" dirty="0"/>
              <a:t>Nel corso della dimostrazione, </a:t>
            </a:r>
          </a:p>
          <a:p>
            <a:pPr marL="0" indent="0">
              <a:buNone/>
            </a:pPr>
            <a:r>
              <a:rPr lang="it-IT" sz="3000" dirty="0"/>
              <a:t>si incontrano, in punti diversi,</a:t>
            </a:r>
          </a:p>
          <a:p>
            <a:pPr marL="0" indent="0">
              <a:buNone/>
            </a:pPr>
            <a:r>
              <a:rPr lang="it-IT" sz="3000" u="sng" dirty="0"/>
              <a:t>affermazioni incompatibili</a:t>
            </a:r>
            <a:r>
              <a:rPr lang="it-IT" sz="3000" dirty="0"/>
              <a:t>. </a:t>
            </a:r>
          </a:p>
          <a:p>
            <a:pPr marL="0" indent="0">
              <a:buNone/>
            </a:pPr>
            <a:r>
              <a:rPr lang="it-IT" sz="3000" dirty="0"/>
              <a:t>Queste, considerate insieme, costituiscono l’</a:t>
            </a:r>
            <a:r>
              <a:rPr lang="it-IT" sz="3000" b="1" i="1" dirty="0">
                <a:solidFill>
                  <a:srgbClr val="FFFF00"/>
                </a:solidFill>
              </a:rPr>
              <a:t>assurdo</a:t>
            </a:r>
            <a:r>
              <a:rPr lang="it-IT" sz="3000" dirty="0"/>
              <a:t>.</a:t>
            </a:r>
            <a:r>
              <a:rPr lang="it-IT" sz="3000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126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7DB4B5-7323-46F2-830D-3FFC8D54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it-IT"/>
              <a:t>Altre volte …</a:t>
            </a:r>
            <a:br>
              <a:rPr lang="it-IT"/>
            </a:br>
            <a:endParaRPr lang="it-IT" dirty="0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F81C13C-CBD7-4342-8837-857A43371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4" r="4550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78" name="Rectangle 75">
            <a:extLst>
              <a:ext uri="{FF2B5EF4-FFF2-40B4-BE49-F238E27FC236}">
                <a16:creationId xmlns:a16="http://schemas.microsoft.com/office/drawing/2014/main" id="{7527E565-DE8D-445C-9879-AD1D04415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D1DCCE-BFF3-4509-A8CC-555C79C00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/>
              <a:t>Si giunge, prima o poi, a </a:t>
            </a:r>
            <a:r>
              <a:rPr lang="it-IT" sz="3000" u="sng" dirty="0"/>
              <a:t>contraddire un enunciato </a:t>
            </a:r>
            <a:r>
              <a:rPr lang="it-IT" sz="3000" dirty="0"/>
              <a:t>precedentemente dimostrato, o che sia comunque certamente vero. </a:t>
            </a:r>
            <a:endParaRPr lang="it-IT" sz="3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3958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C59A6C-EF2C-4370-84E5-BE1E0643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r>
              <a:rPr lang="it-IT" dirty="0"/>
              <a:t>Un esempio famoso</a:t>
            </a:r>
            <a:endParaRPr lang="it-IT"/>
          </a:p>
        </p:txBody>
      </p:sp>
      <p:pic>
        <p:nvPicPr>
          <p:cNvPr id="4098" name="Picture 2" descr="Lath Art: Square with a strong diagonal | Etsy">
            <a:extLst>
              <a:ext uri="{FF2B5EF4-FFF2-40B4-BE49-F238E27FC236}">
                <a16:creationId xmlns:a16="http://schemas.microsoft.com/office/drawing/2014/main" id="{E48B2BF1-21FD-490E-AF51-073DD38DE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r="9525"/>
          <a:stretch/>
        </p:blipFill>
        <p:spPr bwMode="auto">
          <a:xfrm>
            <a:off x="-2" y="10"/>
            <a:ext cx="60944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7CE631-DC6D-4B11-874B-974121AF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7" y="2438400"/>
            <a:ext cx="4739511" cy="3809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500" b="1" dirty="0">
                <a:solidFill>
                  <a:srgbClr val="FFFF00"/>
                </a:solidFill>
              </a:rPr>
              <a:t>Dimostriamo per assurdo</a:t>
            </a:r>
          </a:p>
          <a:p>
            <a:pPr marL="0" indent="0">
              <a:buNone/>
            </a:pPr>
            <a:r>
              <a:rPr lang="it-IT" sz="2500" b="1" dirty="0">
                <a:solidFill>
                  <a:srgbClr val="FFFF00"/>
                </a:solidFill>
                <a:sym typeface="Symbol" panose="05050102010706020507" pitchFamily="18" charset="2"/>
              </a:rPr>
              <a:t>che 2 è un numero irrazionale.</a:t>
            </a:r>
          </a:p>
          <a:p>
            <a:pPr marL="0" indent="0">
              <a:buNone/>
            </a:pPr>
            <a:r>
              <a:rPr lang="it-IT" sz="2500" dirty="0">
                <a:sym typeface="Symbol" panose="05050102010706020507" pitchFamily="18" charset="2"/>
              </a:rPr>
              <a:t>Occorre anzitutto porre l’enunciato in forma di  implicazione, individuando </a:t>
            </a:r>
            <a:r>
              <a:rPr lang="it-IT" sz="2500" b="1" dirty="0">
                <a:solidFill>
                  <a:srgbClr val="92D050"/>
                </a:solidFill>
                <a:sym typeface="Symbol" panose="05050102010706020507" pitchFamily="18" charset="2"/>
              </a:rPr>
              <a:t>ipotesi (</a:t>
            </a:r>
            <a:r>
              <a:rPr lang="it-IT" sz="2500" b="1" i="1" dirty="0">
                <a:solidFill>
                  <a:srgbClr val="92D050"/>
                </a:solidFill>
                <a:sym typeface="Symbol" panose="05050102010706020507" pitchFamily="18" charset="2"/>
              </a:rPr>
              <a:t>A</a:t>
            </a:r>
            <a:r>
              <a:rPr lang="it-IT" sz="2500" b="1" dirty="0">
                <a:solidFill>
                  <a:srgbClr val="92D050"/>
                </a:solidFill>
                <a:sym typeface="Symbol" panose="05050102010706020507" pitchFamily="18" charset="2"/>
              </a:rPr>
              <a:t>) </a:t>
            </a:r>
            <a:r>
              <a:rPr lang="it-IT" sz="2500" dirty="0">
                <a:solidFill>
                  <a:schemeClr val="tx1">
                    <a:lumMod val="95000"/>
                  </a:schemeClr>
                </a:solidFill>
                <a:sym typeface="Symbol" panose="05050102010706020507" pitchFamily="18" charset="2"/>
              </a:rPr>
              <a:t>e</a:t>
            </a:r>
            <a:r>
              <a:rPr lang="it-IT" sz="2500" dirty="0">
                <a:solidFill>
                  <a:srgbClr val="92D050"/>
                </a:solidFill>
                <a:sym typeface="Symbol" panose="05050102010706020507" pitchFamily="18" charset="2"/>
              </a:rPr>
              <a:t> </a:t>
            </a:r>
            <a:r>
              <a:rPr lang="it-IT" sz="2500" b="1" dirty="0">
                <a:solidFill>
                  <a:srgbClr val="92D050"/>
                </a:solidFill>
                <a:sym typeface="Symbol" panose="05050102010706020507" pitchFamily="18" charset="2"/>
              </a:rPr>
              <a:t>tesi (</a:t>
            </a:r>
            <a:r>
              <a:rPr lang="it-IT" sz="2500" b="1" i="1" dirty="0">
                <a:solidFill>
                  <a:srgbClr val="92D050"/>
                </a:solidFill>
                <a:sym typeface="Symbol" panose="05050102010706020507" pitchFamily="18" charset="2"/>
              </a:rPr>
              <a:t>B</a:t>
            </a:r>
            <a:r>
              <a:rPr lang="it-IT" sz="2500" b="1" dirty="0">
                <a:solidFill>
                  <a:srgbClr val="92D050"/>
                </a:solidFill>
                <a:sym typeface="Symbol" panose="05050102010706020507" pitchFamily="18" charset="2"/>
              </a:rPr>
              <a:t>)</a:t>
            </a:r>
            <a:r>
              <a:rPr lang="it-IT" sz="2500" dirty="0">
                <a:solidFill>
                  <a:srgbClr val="92D050"/>
                </a:solidFill>
                <a:sym typeface="Symbol" panose="05050102010706020507" pitchFamily="18" charset="2"/>
              </a:rPr>
              <a:t>. </a:t>
            </a:r>
            <a:endParaRPr lang="it-IT" sz="25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8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3B3F57-0C52-4003-A7C4-076EDAE7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 dirty="0"/>
              <a:t>  Ipotesi e tesi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08C392-A503-4FC6-B3C0-732B008C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367044" cy="3785419"/>
          </a:xfrm>
        </p:spPr>
        <p:txBody>
          <a:bodyPr>
            <a:noAutofit/>
          </a:bodyPr>
          <a:lstStyle/>
          <a:p>
            <a:r>
              <a:rPr lang="it-IT" sz="3000" b="1" dirty="0">
                <a:solidFill>
                  <a:srgbClr val="ACD433"/>
                </a:solidFill>
              </a:rPr>
              <a:t>IPOTESI</a:t>
            </a:r>
          </a:p>
          <a:p>
            <a:pPr marL="0" indent="0">
              <a:buNone/>
            </a:pPr>
            <a:r>
              <a:rPr lang="it-IT" sz="3000" dirty="0"/>
              <a:t>Sia </a:t>
            </a:r>
            <a:r>
              <a:rPr lang="it-IT" sz="3000" i="1" dirty="0"/>
              <a:t> a</a:t>
            </a:r>
            <a:r>
              <a:rPr lang="it-IT" sz="3000" dirty="0"/>
              <a:t> un numero reale positivo tale che </a:t>
            </a:r>
            <a:r>
              <a:rPr lang="it-IT" sz="3000" i="1" dirty="0"/>
              <a:t>a</a:t>
            </a:r>
            <a:r>
              <a:rPr lang="it-IT" sz="3000" baseline="30000" dirty="0"/>
              <a:t>2</a:t>
            </a:r>
            <a:r>
              <a:rPr lang="it-IT" sz="3000" dirty="0"/>
              <a:t> = 2. </a:t>
            </a:r>
            <a:r>
              <a:rPr lang="it-IT" sz="3000" b="1" dirty="0">
                <a:solidFill>
                  <a:srgbClr val="ACD433"/>
                </a:solidFill>
              </a:rPr>
              <a:t>(</a:t>
            </a:r>
            <a:r>
              <a:rPr lang="it-IT" sz="3000" b="1" i="1" dirty="0">
                <a:solidFill>
                  <a:srgbClr val="ACD433"/>
                </a:solidFill>
              </a:rPr>
              <a:t>A</a:t>
            </a:r>
            <a:r>
              <a:rPr lang="it-IT" sz="3000" b="1" dirty="0">
                <a:solidFill>
                  <a:srgbClr val="ACD433"/>
                </a:solidFill>
              </a:rPr>
              <a:t>)</a:t>
            </a:r>
            <a:endParaRPr lang="it-IT" sz="3000" dirty="0"/>
          </a:p>
          <a:p>
            <a:pPr marL="0" indent="0">
              <a:buNone/>
            </a:pPr>
            <a:endParaRPr lang="it-IT" sz="3000" b="1" dirty="0"/>
          </a:p>
          <a:p>
            <a:r>
              <a:rPr lang="it-IT" sz="3000" b="1" dirty="0">
                <a:solidFill>
                  <a:srgbClr val="ACD433"/>
                </a:solidFill>
              </a:rPr>
              <a:t>TESI</a:t>
            </a:r>
          </a:p>
          <a:p>
            <a:pPr marL="0" indent="0">
              <a:buNone/>
            </a:pPr>
            <a:r>
              <a:rPr lang="it-IT" sz="3000" dirty="0"/>
              <a:t>Allora non esistono due interi </a:t>
            </a:r>
            <a:r>
              <a:rPr lang="it-IT" sz="3000" dirty="0">
                <a:solidFill>
                  <a:srgbClr val="FFFF00"/>
                </a:solidFill>
              </a:rPr>
              <a:t>coprimi</a:t>
            </a:r>
            <a:r>
              <a:rPr lang="it-IT" sz="3000" dirty="0"/>
              <a:t> </a:t>
            </a:r>
            <a:r>
              <a:rPr lang="it-IT" sz="3000" i="1" dirty="0"/>
              <a:t>p</a:t>
            </a:r>
            <a:r>
              <a:rPr lang="it-IT" sz="3000" dirty="0"/>
              <a:t> e </a:t>
            </a:r>
            <a:r>
              <a:rPr lang="it-IT" sz="3000" i="1" dirty="0"/>
              <a:t>q </a:t>
            </a:r>
            <a:r>
              <a:rPr lang="it-IT" sz="3000" dirty="0"/>
              <a:t>tali che </a:t>
            </a:r>
            <a:r>
              <a:rPr lang="it-IT" sz="3000" i="1" dirty="0"/>
              <a:t>a = p/q. </a:t>
            </a:r>
            <a:r>
              <a:rPr lang="it-IT" sz="3000" b="1" dirty="0">
                <a:solidFill>
                  <a:srgbClr val="ACD433"/>
                </a:solidFill>
              </a:rPr>
              <a:t>(</a:t>
            </a:r>
            <a:r>
              <a:rPr lang="it-IT" sz="3000" b="1" i="1" dirty="0">
                <a:solidFill>
                  <a:srgbClr val="ACD433"/>
                </a:solidFill>
              </a:rPr>
              <a:t>B</a:t>
            </a:r>
            <a:r>
              <a:rPr lang="it-IT" sz="3000" b="1" dirty="0">
                <a:solidFill>
                  <a:srgbClr val="ACD433"/>
                </a:solidFill>
              </a:rPr>
              <a:t>)</a:t>
            </a: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CE223C-23DD-40DF-9131-9E0279C9B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562071"/>
            <a:ext cx="47244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1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3B3F57-0C52-4003-A7C4-076EDAE7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 dirty="0"/>
              <a:t>  Ipotesi e tesi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08C392-A503-4FC6-B3C0-732B008C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367044" cy="3785419"/>
          </a:xfrm>
        </p:spPr>
        <p:txBody>
          <a:bodyPr>
            <a:noAutofit/>
          </a:bodyPr>
          <a:lstStyle/>
          <a:p>
            <a:r>
              <a:rPr lang="it-IT" sz="3000" b="1" dirty="0">
                <a:solidFill>
                  <a:srgbClr val="ACD433"/>
                </a:solidFill>
              </a:rPr>
              <a:t>IPOTESI</a:t>
            </a:r>
          </a:p>
          <a:p>
            <a:pPr marL="0" indent="0">
              <a:buNone/>
            </a:pPr>
            <a:r>
              <a:rPr lang="it-IT" sz="3000" dirty="0"/>
              <a:t>Sia </a:t>
            </a:r>
            <a:r>
              <a:rPr lang="it-IT" sz="3000" i="1" dirty="0"/>
              <a:t> a</a:t>
            </a:r>
            <a:r>
              <a:rPr lang="it-IT" sz="3000" dirty="0"/>
              <a:t> un numero reale positivo tale che </a:t>
            </a:r>
            <a:r>
              <a:rPr lang="it-IT" sz="3000" i="1" dirty="0"/>
              <a:t>a</a:t>
            </a:r>
            <a:r>
              <a:rPr lang="it-IT" sz="3000" baseline="30000" dirty="0"/>
              <a:t>2</a:t>
            </a:r>
            <a:r>
              <a:rPr lang="it-IT" sz="3000" dirty="0"/>
              <a:t> = 2. </a:t>
            </a:r>
            <a:r>
              <a:rPr lang="it-IT" sz="3000" b="1" dirty="0">
                <a:solidFill>
                  <a:srgbClr val="ACD433"/>
                </a:solidFill>
              </a:rPr>
              <a:t>(</a:t>
            </a:r>
            <a:r>
              <a:rPr lang="it-IT" sz="3000" b="1" i="1" dirty="0">
                <a:solidFill>
                  <a:srgbClr val="ACD433"/>
                </a:solidFill>
              </a:rPr>
              <a:t>A</a:t>
            </a:r>
            <a:r>
              <a:rPr lang="it-IT" sz="3000" b="1" dirty="0">
                <a:solidFill>
                  <a:srgbClr val="ACD433"/>
                </a:solidFill>
              </a:rPr>
              <a:t>)</a:t>
            </a:r>
            <a:endParaRPr lang="it-IT" sz="3000" dirty="0"/>
          </a:p>
          <a:p>
            <a:pPr marL="0" indent="0">
              <a:buNone/>
            </a:pPr>
            <a:endParaRPr lang="it-IT" sz="3000" b="1" dirty="0"/>
          </a:p>
          <a:p>
            <a:r>
              <a:rPr lang="it-IT" sz="3000" b="1" dirty="0">
                <a:solidFill>
                  <a:srgbClr val="ACD433"/>
                </a:solidFill>
              </a:rPr>
              <a:t>TESI</a:t>
            </a:r>
          </a:p>
          <a:p>
            <a:pPr marL="0" indent="0">
              <a:buNone/>
            </a:pPr>
            <a:r>
              <a:rPr lang="it-IT" sz="3000" dirty="0"/>
              <a:t>Allora non esistono due interi coprimi </a:t>
            </a:r>
            <a:r>
              <a:rPr lang="it-IT" sz="3000" i="1" dirty="0"/>
              <a:t>p</a:t>
            </a:r>
            <a:r>
              <a:rPr lang="it-IT" sz="3000" dirty="0"/>
              <a:t> e </a:t>
            </a:r>
            <a:r>
              <a:rPr lang="it-IT" sz="3000" i="1" dirty="0"/>
              <a:t>q </a:t>
            </a:r>
            <a:r>
              <a:rPr lang="it-IT" sz="3000" dirty="0"/>
              <a:t>tali che </a:t>
            </a:r>
            <a:r>
              <a:rPr lang="it-IT" sz="3000" i="1" dirty="0"/>
              <a:t>a = p/q. </a:t>
            </a:r>
            <a:r>
              <a:rPr lang="it-IT" sz="3000" b="1" dirty="0">
                <a:solidFill>
                  <a:srgbClr val="ACD433"/>
                </a:solidFill>
              </a:rPr>
              <a:t>(</a:t>
            </a:r>
            <a:r>
              <a:rPr lang="it-IT" sz="3000" b="1" i="1" dirty="0">
                <a:solidFill>
                  <a:srgbClr val="ACD433"/>
                </a:solidFill>
              </a:rPr>
              <a:t>B</a:t>
            </a:r>
            <a:r>
              <a:rPr lang="it-IT" sz="3000" b="1" dirty="0">
                <a:solidFill>
                  <a:srgbClr val="ACD433"/>
                </a:solidFill>
              </a:rPr>
              <a:t>)</a:t>
            </a: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BECC081-AEFE-4250-A545-A45C1F0BC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142" y="1044071"/>
            <a:ext cx="4225104" cy="5523070"/>
          </a:xfrm>
          <a:prstGeom prst="rect">
            <a:avLst/>
          </a:prstGeom>
          <a:ln>
            <a:solidFill>
              <a:srgbClr val="ACD433"/>
            </a:solidFill>
          </a:ln>
        </p:spPr>
      </p:pic>
    </p:spTree>
    <p:extLst>
      <p:ext uri="{BB962C8B-B14F-4D97-AF65-F5344CB8AC3E}">
        <p14:creationId xmlns:p14="http://schemas.microsoft.com/office/powerpoint/2010/main" val="426055976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e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</a:themeOverride>
</file>

<file path=ppt/theme/themeOverride2.xml><?xml version="1.0" encoding="utf-8"?>
<a:themeOverride xmlns:a="http://schemas.openxmlformats.org/drawingml/2006/main">
  <a:clrScheme name="Ione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609</Words>
  <Application>Microsoft Office PowerPoint</Application>
  <PresentationFormat>Widescreen</PresentationFormat>
  <Paragraphs>63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Symbol</vt:lpstr>
      <vt:lpstr>Wingdings 3</vt:lpstr>
      <vt:lpstr>Tema di Office</vt:lpstr>
      <vt:lpstr>Ione</vt:lpstr>
      <vt:lpstr>PRECORSO DI MATEMATICA</vt:lpstr>
      <vt:lpstr>Il principio è …</vt:lpstr>
      <vt:lpstr>E praticamente…</vt:lpstr>
      <vt:lpstr>La dimostrazione procede così:</vt:lpstr>
      <vt:lpstr>Tipicamente … </vt:lpstr>
      <vt:lpstr>Altre volte … </vt:lpstr>
      <vt:lpstr>Un esempio famoso</vt:lpstr>
      <vt:lpstr>  Ipotesi e tesi</vt:lpstr>
      <vt:lpstr>  Ipotesi e tesi</vt:lpstr>
      <vt:lpstr>    Dimostrazione</vt:lpstr>
      <vt:lpstr>    Dimostrazione</vt:lpstr>
      <vt:lpstr>Nell’attesa di una nuova dimostrazione …</vt:lpstr>
      <vt:lpstr>  Ipotesi e tesi</vt:lpstr>
      <vt:lpstr>    Nuova dimostrazione</vt:lpstr>
      <vt:lpstr>    Nuova dimostrazione</vt:lpstr>
      <vt:lpstr>L’assurdo nella storia </vt:lpstr>
      <vt:lpstr>Un aneddoto</vt:lpstr>
      <vt:lpstr>Ex falso quodlibet</vt:lpstr>
      <vt:lpstr>Il matematico e  il papa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PRECORSO DI MATEMATICA</dc:title>
  <dc:creator>Margherita Barile</dc:creator>
  <cp:lastModifiedBy>Margherita Barile</cp:lastModifiedBy>
  <cp:revision>8</cp:revision>
  <dcterms:created xsi:type="dcterms:W3CDTF">2020-09-10T16:05:51Z</dcterms:created>
  <dcterms:modified xsi:type="dcterms:W3CDTF">2022-09-24T07:41:50Z</dcterms:modified>
</cp:coreProperties>
</file>