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3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300" r:id="rId11"/>
    <p:sldId id="302" r:id="rId12"/>
    <p:sldId id="333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316" r:id="rId26"/>
    <p:sldId id="314" r:id="rId27"/>
    <p:sldId id="317" r:id="rId28"/>
    <p:sldId id="318" r:id="rId29"/>
    <p:sldId id="321" r:id="rId30"/>
    <p:sldId id="320" r:id="rId31"/>
    <p:sldId id="322" r:id="rId32"/>
    <p:sldId id="324" r:id="rId33"/>
    <p:sldId id="334" r:id="rId34"/>
    <p:sldId id="335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26CFA-C4F4-4C56-870E-1C66760860B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705CF5-569C-46BC-AE4B-26C9FF2EAF4A}">
      <dgm:prSet/>
      <dgm:spPr/>
      <dgm:t>
        <a:bodyPr/>
        <a:lstStyle/>
        <a:p>
          <a:r>
            <a:rPr lang="it-IT" i="1" dirty="0"/>
            <a:t>U</a:t>
          </a:r>
          <a:r>
            <a:rPr lang="it-IT" dirty="0"/>
            <a:t>, insieme degli uomini</a:t>
          </a:r>
          <a:endParaRPr lang="en-US" dirty="0"/>
        </a:p>
      </dgm:t>
    </dgm:pt>
    <dgm:pt modelId="{584452DB-4515-4183-A376-05D211076E78}" type="parTrans" cxnId="{A948D03F-16B0-415E-B3C7-9CB652F168A5}">
      <dgm:prSet/>
      <dgm:spPr/>
      <dgm:t>
        <a:bodyPr/>
        <a:lstStyle/>
        <a:p>
          <a:endParaRPr lang="en-US"/>
        </a:p>
      </dgm:t>
    </dgm:pt>
    <dgm:pt modelId="{1A8EF0C9-7A5A-42A4-9627-1C10B6DBFA76}" type="sibTrans" cxnId="{A948D03F-16B0-415E-B3C7-9CB652F168A5}">
      <dgm:prSet/>
      <dgm:spPr/>
      <dgm:t>
        <a:bodyPr/>
        <a:lstStyle/>
        <a:p>
          <a:endParaRPr lang="en-US"/>
        </a:p>
      </dgm:t>
    </dgm:pt>
    <dgm:pt modelId="{7099474B-AF5B-41E7-AECA-E1BFB3341214}">
      <dgm:prSet/>
      <dgm:spPr/>
      <dgm:t>
        <a:bodyPr/>
        <a:lstStyle/>
        <a:p>
          <a:r>
            <a:rPr lang="it-IT" i="1" dirty="0"/>
            <a:t>A</a:t>
          </a:r>
          <a:r>
            <a:rPr lang="it-IT" dirty="0"/>
            <a:t>, insieme degli animali</a:t>
          </a:r>
          <a:endParaRPr lang="en-US" dirty="0"/>
        </a:p>
      </dgm:t>
    </dgm:pt>
    <dgm:pt modelId="{C6E043E7-FA4F-45D9-B364-2D763D6C1961}" type="parTrans" cxnId="{03981DF0-D5BA-4352-AE64-211030DB5C4A}">
      <dgm:prSet/>
      <dgm:spPr/>
      <dgm:t>
        <a:bodyPr/>
        <a:lstStyle/>
        <a:p>
          <a:endParaRPr lang="en-US"/>
        </a:p>
      </dgm:t>
    </dgm:pt>
    <dgm:pt modelId="{BD6B9170-FF0A-444E-8B16-622841502423}" type="sibTrans" cxnId="{03981DF0-D5BA-4352-AE64-211030DB5C4A}">
      <dgm:prSet/>
      <dgm:spPr/>
      <dgm:t>
        <a:bodyPr/>
        <a:lstStyle/>
        <a:p>
          <a:endParaRPr lang="en-US"/>
        </a:p>
      </dgm:t>
    </dgm:pt>
    <dgm:pt modelId="{40C728CA-AF6D-4F3A-8FFA-738E7328A010}">
      <dgm:prSet/>
      <dgm:spPr/>
      <dgm:t>
        <a:bodyPr/>
        <a:lstStyle/>
        <a:p>
          <a:r>
            <a:rPr lang="it-IT" i="1" dirty="0"/>
            <a:t>R</a:t>
          </a:r>
          <a:r>
            <a:rPr lang="it-IT" dirty="0"/>
            <a:t>, insieme degli esseri razionali</a:t>
          </a:r>
          <a:endParaRPr lang="en-US" dirty="0"/>
        </a:p>
      </dgm:t>
    </dgm:pt>
    <dgm:pt modelId="{32340E84-D060-4AE8-82FF-93EABB1D00E9}" type="parTrans" cxnId="{1393B29F-81DF-4F9C-806E-38B2DCB0B2BB}">
      <dgm:prSet/>
      <dgm:spPr/>
      <dgm:t>
        <a:bodyPr/>
        <a:lstStyle/>
        <a:p>
          <a:endParaRPr lang="en-US"/>
        </a:p>
      </dgm:t>
    </dgm:pt>
    <dgm:pt modelId="{C40ECE9D-7DF3-438E-B8CA-BB542C46CDFC}" type="sibTrans" cxnId="{1393B29F-81DF-4F9C-806E-38B2DCB0B2BB}">
      <dgm:prSet/>
      <dgm:spPr/>
      <dgm:t>
        <a:bodyPr/>
        <a:lstStyle/>
        <a:p>
          <a:endParaRPr lang="en-US"/>
        </a:p>
      </dgm:t>
    </dgm:pt>
    <dgm:pt modelId="{5E7CC121-3C84-423D-8425-289F7A915C63}">
      <dgm:prSet/>
      <dgm:spPr/>
      <dgm:t>
        <a:bodyPr/>
        <a:lstStyle/>
        <a:p>
          <a:r>
            <a:rPr lang="it-IT" i="1" dirty="0"/>
            <a:t>Q</a:t>
          </a:r>
          <a:r>
            <a:rPr lang="it-IT" dirty="0"/>
            <a:t>, l’insieme dei quadrati</a:t>
          </a:r>
          <a:endParaRPr lang="en-US" dirty="0"/>
        </a:p>
      </dgm:t>
    </dgm:pt>
    <dgm:pt modelId="{697F5FAF-2011-4ECD-A6D7-01D98B4A0D3B}" type="parTrans" cxnId="{A85FDBFD-9E9C-4A26-95FB-C24DECEE8A4A}">
      <dgm:prSet/>
      <dgm:spPr/>
      <dgm:t>
        <a:bodyPr/>
        <a:lstStyle/>
        <a:p>
          <a:endParaRPr lang="en-US"/>
        </a:p>
      </dgm:t>
    </dgm:pt>
    <dgm:pt modelId="{FA01DB15-E272-40BD-B72D-0FC1790FBE61}" type="sibTrans" cxnId="{A85FDBFD-9E9C-4A26-95FB-C24DECEE8A4A}">
      <dgm:prSet/>
      <dgm:spPr/>
      <dgm:t>
        <a:bodyPr/>
        <a:lstStyle/>
        <a:p>
          <a:endParaRPr lang="en-US"/>
        </a:p>
      </dgm:t>
    </dgm:pt>
    <dgm:pt modelId="{CE71BA9E-0398-442F-9D81-1AA99E444ABE}">
      <dgm:prSet/>
      <dgm:spPr/>
      <dgm:t>
        <a:bodyPr/>
        <a:lstStyle/>
        <a:p>
          <a:r>
            <a:rPr lang="it-IT" i="1" dirty="0"/>
            <a:t>X</a:t>
          </a:r>
          <a:r>
            <a:rPr lang="it-IT" dirty="0"/>
            <a:t>, l’insieme delle figure piane quadrilatere</a:t>
          </a:r>
          <a:endParaRPr lang="en-US" dirty="0"/>
        </a:p>
      </dgm:t>
    </dgm:pt>
    <dgm:pt modelId="{4736F700-ED7E-4471-ACFC-B0A898453B96}" type="parTrans" cxnId="{61C6CB35-AE46-4B84-BC0B-1D739FFDFD2C}">
      <dgm:prSet/>
      <dgm:spPr/>
      <dgm:t>
        <a:bodyPr/>
        <a:lstStyle/>
        <a:p>
          <a:endParaRPr lang="en-US"/>
        </a:p>
      </dgm:t>
    </dgm:pt>
    <dgm:pt modelId="{DDB27383-DD0C-4640-83CA-DCC0B248990C}" type="sibTrans" cxnId="{61C6CB35-AE46-4B84-BC0B-1D739FFDFD2C}">
      <dgm:prSet/>
      <dgm:spPr/>
      <dgm:t>
        <a:bodyPr/>
        <a:lstStyle/>
        <a:p>
          <a:endParaRPr lang="en-US"/>
        </a:p>
      </dgm:t>
    </dgm:pt>
    <dgm:pt modelId="{2AAA2582-421D-403A-BF01-0BFAC690E326}">
      <dgm:prSet/>
      <dgm:spPr/>
      <dgm:t>
        <a:bodyPr/>
        <a:lstStyle/>
        <a:p>
          <a:r>
            <a:rPr lang="it-IT" i="1" dirty="0"/>
            <a:t>Y</a:t>
          </a:r>
          <a:r>
            <a:rPr lang="it-IT" dirty="0"/>
            <a:t>, l’insieme delle figure piane equilatere</a:t>
          </a:r>
          <a:endParaRPr lang="en-US" dirty="0"/>
        </a:p>
      </dgm:t>
    </dgm:pt>
    <dgm:pt modelId="{8927B909-B8AE-4A34-AF46-AEDD034455A9}" type="parTrans" cxnId="{A5323BF0-773F-460F-B1DA-9766B4340EB0}">
      <dgm:prSet/>
      <dgm:spPr/>
      <dgm:t>
        <a:bodyPr/>
        <a:lstStyle/>
        <a:p>
          <a:endParaRPr lang="en-US"/>
        </a:p>
      </dgm:t>
    </dgm:pt>
    <dgm:pt modelId="{7BDEEE34-81AE-40C8-9585-6B11627D3A8B}" type="sibTrans" cxnId="{A5323BF0-773F-460F-B1DA-9766B4340EB0}">
      <dgm:prSet/>
      <dgm:spPr/>
      <dgm:t>
        <a:bodyPr/>
        <a:lstStyle/>
        <a:p>
          <a:endParaRPr lang="en-US"/>
        </a:p>
      </dgm:t>
    </dgm:pt>
    <dgm:pt modelId="{43821E2B-094F-4E07-A4D1-2C49E7CDF181}">
      <dgm:prSet/>
      <dgm:spPr/>
      <dgm:t>
        <a:bodyPr/>
        <a:lstStyle/>
        <a:p>
          <a:r>
            <a:rPr lang="it-IT" i="1" dirty="0"/>
            <a:t>Z</a:t>
          </a:r>
          <a:r>
            <a:rPr lang="it-IT" dirty="0"/>
            <a:t>, l’insieme delle figure piane equiangole</a:t>
          </a:r>
          <a:endParaRPr lang="en-US" dirty="0"/>
        </a:p>
      </dgm:t>
    </dgm:pt>
    <dgm:pt modelId="{A24A28D9-3A65-408C-B4C0-52984944CE54}" type="parTrans" cxnId="{0FC04EB7-5F08-48E3-97C7-8856AF516BBD}">
      <dgm:prSet/>
      <dgm:spPr/>
      <dgm:t>
        <a:bodyPr/>
        <a:lstStyle/>
        <a:p>
          <a:endParaRPr lang="en-US"/>
        </a:p>
      </dgm:t>
    </dgm:pt>
    <dgm:pt modelId="{9BE7C639-16E2-42FD-B3CB-5EB3955D863D}" type="sibTrans" cxnId="{0FC04EB7-5F08-48E3-97C7-8856AF516BBD}">
      <dgm:prSet/>
      <dgm:spPr/>
      <dgm:t>
        <a:bodyPr/>
        <a:lstStyle/>
        <a:p>
          <a:endParaRPr lang="en-US"/>
        </a:p>
      </dgm:t>
    </dgm:pt>
    <dgm:pt modelId="{1864A29F-FC86-472B-96F5-80394A87B13C}" type="pres">
      <dgm:prSet presAssocID="{B8F26CFA-C4F4-4C56-870E-1C66760860BE}" presName="linear" presStyleCnt="0">
        <dgm:presLayoutVars>
          <dgm:animLvl val="lvl"/>
          <dgm:resizeHandles val="exact"/>
        </dgm:presLayoutVars>
      </dgm:prSet>
      <dgm:spPr/>
    </dgm:pt>
    <dgm:pt modelId="{6973F6CE-5E41-445A-A2F7-0134A336177E}" type="pres">
      <dgm:prSet presAssocID="{D6705CF5-569C-46BC-AE4B-26C9FF2EAF4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4BE4AC-B498-402A-8238-D1B339772406}" type="pres">
      <dgm:prSet presAssocID="{1A8EF0C9-7A5A-42A4-9627-1C10B6DBFA76}" presName="spacer" presStyleCnt="0"/>
      <dgm:spPr/>
    </dgm:pt>
    <dgm:pt modelId="{9A3BEC16-A325-481F-AAB2-1878DF27739D}" type="pres">
      <dgm:prSet presAssocID="{7099474B-AF5B-41E7-AECA-E1BFB3341214}" presName="parentText" presStyleLbl="node1" presStyleIdx="1" presStyleCnt="7" custLinFactNeighborX="-334" custLinFactNeighborY="-71295">
        <dgm:presLayoutVars>
          <dgm:chMax val="0"/>
          <dgm:bulletEnabled val="1"/>
        </dgm:presLayoutVars>
      </dgm:prSet>
      <dgm:spPr/>
    </dgm:pt>
    <dgm:pt modelId="{686AD388-7678-40B8-9E09-0821562C35AC}" type="pres">
      <dgm:prSet presAssocID="{BD6B9170-FF0A-444E-8B16-622841502423}" presName="spacer" presStyleCnt="0"/>
      <dgm:spPr/>
    </dgm:pt>
    <dgm:pt modelId="{64D63C18-B874-4397-A4D2-BC53A6655B10}" type="pres">
      <dgm:prSet presAssocID="{40C728CA-AF6D-4F3A-8FFA-738E7328A010}" presName="parentText" presStyleLbl="node1" presStyleIdx="2" presStyleCnt="7" custLinFactY="-9870" custLinFactNeighborX="59" custLinFactNeighborY="-100000">
        <dgm:presLayoutVars>
          <dgm:chMax val="0"/>
          <dgm:bulletEnabled val="1"/>
        </dgm:presLayoutVars>
      </dgm:prSet>
      <dgm:spPr/>
    </dgm:pt>
    <dgm:pt modelId="{689049C6-B345-4B29-862C-90B892706368}" type="pres">
      <dgm:prSet presAssocID="{C40ECE9D-7DF3-438E-B8CA-BB542C46CDFC}" presName="spacer" presStyleCnt="0"/>
      <dgm:spPr/>
    </dgm:pt>
    <dgm:pt modelId="{44F21C10-EF78-4F55-B143-CCEB4FEC0610}" type="pres">
      <dgm:prSet presAssocID="{5E7CC121-3C84-423D-8425-289F7A915C63}" presName="parentText" presStyleLbl="node1" presStyleIdx="3" presStyleCnt="7" custLinFactY="24095" custLinFactNeighborX="59" custLinFactNeighborY="100000">
        <dgm:presLayoutVars>
          <dgm:chMax val="0"/>
          <dgm:bulletEnabled val="1"/>
        </dgm:presLayoutVars>
      </dgm:prSet>
      <dgm:spPr/>
    </dgm:pt>
    <dgm:pt modelId="{8EE0C13F-137A-4094-BE4D-A34B854E479B}" type="pres">
      <dgm:prSet presAssocID="{FA01DB15-E272-40BD-B72D-0FC1790FBE61}" presName="spacer" presStyleCnt="0"/>
      <dgm:spPr/>
    </dgm:pt>
    <dgm:pt modelId="{E077E426-B743-4ABC-AEDC-8413EFB57319}" type="pres">
      <dgm:prSet presAssocID="{CE71BA9E-0398-442F-9D81-1AA99E444ABE}" presName="parentText" presStyleLbl="node1" presStyleIdx="4" presStyleCnt="7" custLinFactY="13675" custLinFactNeighborX="59" custLinFactNeighborY="100000">
        <dgm:presLayoutVars>
          <dgm:chMax val="0"/>
          <dgm:bulletEnabled val="1"/>
        </dgm:presLayoutVars>
      </dgm:prSet>
      <dgm:spPr/>
    </dgm:pt>
    <dgm:pt modelId="{EC7177BF-EDA4-43E8-AB61-91828C5EABA3}" type="pres">
      <dgm:prSet presAssocID="{DDB27383-DD0C-4640-83CA-DCC0B248990C}" presName="spacer" presStyleCnt="0"/>
      <dgm:spPr/>
    </dgm:pt>
    <dgm:pt modelId="{A903EC4D-F1A4-4F8D-A9AA-E33A8F522E1C}" type="pres">
      <dgm:prSet presAssocID="{2AAA2582-421D-403A-BF01-0BFAC690E326}" presName="parentText" presStyleLbl="node1" presStyleIdx="5" presStyleCnt="7" custLinFactY="7016" custLinFactNeighborX="-674" custLinFactNeighborY="100000">
        <dgm:presLayoutVars>
          <dgm:chMax val="0"/>
          <dgm:bulletEnabled val="1"/>
        </dgm:presLayoutVars>
      </dgm:prSet>
      <dgm:spPr/>
    </dgm:pt>
    <dgm:pt modelId="{83C01108-40E6-400C-8482-2554A6AA40B5}" type="pres">
      <dgm:prSet presAssocID="{7BDEEE34-81AE-40C8-9585-6B11627D3A8B}" presName="spacer" presStyleCnt="0"/>
      <dgm:spPr/>
    </dgm:pt>
    <dgm:pt modelId="{825B4F02-FAC9-4DA6-9C00-712126E9233A}" type="pres">
      <dgm:prSet presAssocID="{43821E2B-094F-4E07-A4D1-2C49E7CDF181}" presName="parentText" presStyleLbl="node1" presStyleIdx="6" presStyleCnt="7" custLinFactY="76140" custLinFactNeighborX="59" custLinFactNeighborY="100000">
        <dgm:presLayoutVars>
          <dgm:chMax val="0"/>
          <dgm:bulletEnabled val="1"/>
        </dgm:presLayoutVars>
      </dgm:prSet>
      <dgm:spPr/>
    </dgm:pt>
  </dgm:ptLst>
  <dgm:cxnLst>
    <dgm:cxn modelId="{61C6CB35-AE46-4B84-BC0B-1D739FFDFD2C}" srcId="{B8F26CFA-C4F4-4C56-870E-1C66760860BE}" destId="{CE71BA9E-0398-442F-9D81-1AA99E444ABE}" srcOrd="4" destOrd="0" parTransId="{4736F700-ED7E-4471-ACFC-B0A898453B96}" sibTransId="{DDB27383-DD0C-4640-83CA-DCC0B248990C}"/>
    <dgm:cxn modelId="{A948D03F-16B0-415E-B3C7-9CB652F168A5}" srcId="{B8F26CFA-C4F4-4C56-870E-1C66760860BE}" destId="{D6705CF5-569C-46BC-AE4B-26C9FF2EAF4A}" srcOrd="0" destOrd="0" parTransId="{584452DB-4515-4183-A376-05D211076E78}" sibTransId="{1A8EF0C9-7A5A-42A4-9627-1C10B6DBFA76}"/>
    <dgm:cxn modelId="{9A98575B-A482-42B9-A365-9A4812DC1476}" type="presOf" srcId="{5E7CC121-3C84-423D-8425-289F7A915C63}" destId="{44F21C10-EF78-4F55-B143-CCEB4FEC0610}" srcOrd="0" destOrd="0" presId="urn:microsoft.com/office/officeart/2005/8/layout/vList2"/>
    <dgm:cxn modelId="{D4670841-23E9-40F8-B766-9FB90CF6FCB3}" type="presOf" srcId="{B8F26CFA-C4F4-4C56-870E-1C66760860BE}" destId="{1864A29F-FC86-472B-96F5-80394A87B13C}" srcOrd="0" destOrd="0" presId="urn:microsoft.com/office/officeart/2005/8/layout/vList2"/>
    <dgm:cxn modelId="{33A5017F-2C64-46F8-8F16-146E3FCC3397}" type="presOf" srcId="{7099474B-AF5B-41E7-AECA-E1BFB3341214}" destId="{9A3BEC16-A325-481F-AAB2-1878DF27739D}" srcOrd="0" destOrd="0" presId="urn:microsoft.com/office/officeart/2005/8/layout/vList2"/>
    <dgm:cxn modelId="{1B846891-A37E-4EDC-B27C-F0F337D15A20}" type="presOf" srcId="{D6705CF5-569C-46BC-AE4B-26C9FF2EAF4A}" destId="{6973F6CE-5E41-445A-A2F7-0134A336177E}" srcOrd="0" destOrd="0" presId="urn:microsoft.com/office/officeart/2005/8/layout/vList2"/>
    <dgm:cxn modelId="{1393B29F-81DF-4F9C-806E-38B2DCB0B2BB}" srcId="{B8F26CFA-C4F4-4C56-870E-1C66760860BE}" destId="{40C728CA-AF6D-4F3A-8FFA-738E7328A010}" srcOrd="2" destOrd="0" parTransId="{32340E84-D060-4AE8-82FF-93EABB1D00E9}" sibTransId="{C40ECE9D-7DF3-438E-B8CA-BB542C46CDFC}"/>
    <dgm:cxn modelId="{DEFAB2A4-1F0A-4B11-AE09-7CB326CB8C8F}" type="presOf" srcId="{2AAA2582-421D-403A-BF01-0BFAC690E326}" destId="{A903EC4D-F1A4-4F8D-A9AA-E33A8F522E1C}" srcOrd="0" destOrd="0" presId="urn:microsoft.com/office/officeart/2005/8/layout/vList2"/>
    <dgm:cxn modelId="{FF02E3AE-C1CB-4C0A-8078-DEDC4227FA34}" type="presOf" srcId="{40C728CA-AF6D-4F3A-8FFA-738E7328A010}" destId="{64D63C18-B874-4397-A4D2-BC53A6655B10}" srcOrd="0" destOrd="0" presId="urn:microsoft.com/office/officeart/2005/8/layout/vList2"/>
    <dgm:cxn modelId="{0FC04EB7-5F08-48E3-97C7-8856AF516BBD}" srcId="{B8F26CFA-C4F4-4C56-870E-1C66760860BE}" destId="{43821E2B-094F-4E07-A4D1-2C49E7CDF181}" srcOrd="6" destOrd="0" parTransId="{A24A28D9-3A65-408C-B4C0-52984944CE54}" sibTransId="{9BE7C639-16E2-42FD-B3CB-5EB3955D863D}"/>
    <dgm:cxn modelId="{43430BBA-9B50-42F2-907E-E64A6F792196}" type="presOf" srcId="{43821E2B-094F-4E07-A4D1-2C49E7CDF181}" destId="{825B4F02-FAC9-4DA6-9C00-712126E9233A}" srcOrd="0" destOrd="0" presId="urn:microsoft.com/office/officeart/2005/8/layout/vList2"/>
    <dgm:cxn modelId="{03981DF0-D5BA-4352-AE64-211030DB5C4A}" srcId="{B8F26CFA-C4F4-4C56-870E-1C66760860BE}" destId="{7099474B-AF5B-41E7-AECA-E1BFB3341214}" srcOrd="1" destOrd="0" parTransId="{C6E043E7-FA4F-45D9-B364-2D763D6C1961}" sibTransId="{BD6B9170-FF0A-444E-8B16-622841502423}"/>
    <dgm:cxn modelId="{A5323BF0-773F-460F-B1DA-9766B4340EB0}" srcId="{B8F26CFA-C4F4-4C56-870E-1C66760860BE}" destId="{2AAA2582-421D-403A-BF01-0BFAC690E326}" srcOrd="5" destOrd="0" parTransId="{8927B909-B8AE-4A34-AF46-AEDD034455A9}" sibTransId="{7BDEEE34-81AE-40C8-9585-6B11627D3A8B}"/>
    <dgm:cxn modelId="{CCBB43F6-F9AC-4B80-B5C6-8DBA95008BF7}" type="presOf" srcId="{CE71BA9E-0398-442F-9D81-1AA99E444ABE}" destId="{E077E426-B743-4ABC-AEDC-8413EFB57319}" srcOrd="0" destOrd="0" presId="urn:microsoft.com/office/officeart/2005/8/layout/vList2"/>
    <dgm:cxn modelId="{A85FDBFD-9E9C-4A26-95FB-C24DECEE8A4A}" srcId="{B8F26CFA-C4F4-4C56-870E-1C66760860BE}" destId="{5E7CC121-3C84-423D-8425-289F7A915C63}" srcOrd="3" destOrd="0" parTransId="{697F5FAF-2011-4ECD-A6D7-01D98B4A0D3B}" sibTransId="{FA01DB15-E272-40BD-B72D-0FC1790FBE61}"/>
    <dgm:cxn modelId="{5DD1D53F-C62D-44A7-BF27-94C9F3BB64DF}" type="presParOf" srcId="{1864A29F-FC86-472B-96F5-80394A87B13C}" destId="{6973F6CE-5E41-445A-A2F7-0134A336177E}" srcOrd="0" destOrd="0" presId="urn:microsoft.com/office/officeart/2005/8/layout/vList2"/>
    <dgm:cxn modelId="{F663736A-6F4C-468B-91F0-934513F6FC27}" type="presParOf" srcId="{1864A29F-FC86-472B-96F5-80394A87B13C}" destId="{864BE4AC-B498-402A-8238-D1B339772406}" srcOrd="1" destOrd="0" presId="urn:microsoft.com/office/officeart/2005/8/layout/vList2"/>
    <dgm:cxn modelId="{7D4639A0-8CD2-4471-A3EF-E621758B6CDD}" type="presParOf" srcId="{1864A29F-FC86-472B-96F5-80394A87B13C}" destId="{9A3BEC16-A325-481F-AAB2-1878DF27739D}" srcOrd="2" destOrd="0" presId="urn:microsoft.com/office/officeart/2005/8/layout/vList2"/>
    <dgm:cxn modelId="{A086E2EC-407B-4324-80A2-351C3CF01B49}" type="presParOf" srcId="{1864A29F-FC86-472B-96F5-80394A87B13C}" destId="{686AD388-7678-40B8-9E09-0821562C35AC}" srcOrd="3" destOrd="0" presId="urn:microsoft.com/office/officeart/2005/8/layout/vList2"/>
    <dgm:cxn modelId="{E8A6B567-4203-41AD-A21A-A60EFB78C4A0}" type="presParOf" srcId="{1864A29F-FC86-472B-96F5-80394A87B13C}" destId="{64D63C18-B874-4397-A4D2-BC53A6655B10}" srcOrd="4" destOrd="0" presId="urn:microsoft.com/office/officeart/2005/8/layout/vList2"/>
    <dgm:cxn modelId="{CBE1A7D3-D8CB-439D-9389-457E734941A4}" type="presParOf" srcId="{1864A29F-FC86-472B-96F5-80394A87B13C}" destId="{689049C6-B345-4B29-862C-90B892706368}" srcOrd="5" destOrd="0" presId="urn:microsoft.com/office/officeart/2005/8/layout/vList2"/>
    <dgm:cxn modelId="{B2E43472-D945-4520-B96B-3152D6C800AC}" type="presParOf" srcId="{1864A29F-FC86-472B-96F5-80394A87B13C}" destId="{44F21C10-EF78-4F55-B143-CCEB4FEC0610}" srcOrd="6" destOrd="0" presId="urn:microsoft.com/office/officeart/2005/8/layout/vList2"/>
    <dgm:cxn modelId="{33EC3DA6-77D3-4E75-BC23-43E00DA96DFF}" type="presParOf" srcId="{1864A29F-FC86-472B-96F5-80394A87B13C}" destId="{8EE0C13F-137A-4094-BE4D-A34B854E479B}" srcOrd="7" destOrd="0" presId="urn:microsoft.com/office/officeart/2005/8/layout/vList2"/>
    <dgm:cxn modelId="{EFFC7763-2A1A-4230-A548-40ECA5820CEE}" type="presParOf" srcId="{1864A29F-FC86-472B-96F5-80394A87B13C}" destId="{E077E426-B743-4ABC-AEDC-8413EFB57319}" srcOrd="8" destOrd="0" presId="urn:microsoft.com/office/officeart/2005/8/layout/vList2"/>
    <dgm:cxn modelId="{610B37F3-DC2B-4A94-A233-9210A4662D07}" type="presParOf" srcId="{1864A29F-FC86-472B-96F5-80394A87B13C}" destId="{EC7177BF-EDA4-43E8-AB61-91828C5EABA3}" srcOrd="9" destOrd="0" presId="urn:microsoft.com/office/officeart/2005/8/layout/vList2"/>
    <dgm:cxn modelId="{3F7C29CB-A9D8-4B6B-8478-06E4976686D1}" type="presParOf" srcId="{1864A29F-FC86-472B-96F5-80394A87B13C}" destId="{A903EC4D-F1A4-4F8D-A9AA-E33A8F522E1C}" srcOrd="10" destOrd="0" presId="urn:microsoft.com/office/officeart/2005/8/layout/vList2"/>
    <dgm:cxn modelId="{5631030C-477C-492C-B89E-39B89BA5D6BB}" type="presParOf" srcId="{1864A29F-FC86-472B-96F5-80394A87B13C}" destId="{83C01108-40E6-400C-8482-2554A6AA40B5}" srcOrd="11" destOrd="0" presId="urn:microsoft.com/office/officeart/2005/8/layout/vList2"/>
    <dgm:cxn modelId="{BE8E85B3-2E7E-4342-9142-E0A4ECBDA025}" type="presParOf" srcId="{1864A29F-FC86-472B-96F5-80394A87B13C}" destId="{825B4F02-FAC9-4DA6-9C00-712126E9233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3F6CE-5E41-445A-A2F7-0134A336177E}">
      <dsp:nvSpPr>
        <dsp:cNvPr id="0" name=""/>
        <dsp:cNvSpPr/>
      </dsp:nvSpPr>
      <dsp:spPr>
        <a:xfrm>
          <a:off x="0" y="63900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U</a:t>
          </a:r>
          <a:r>
            <a:rPr lang="it-IT" sz="2400" kern="1200" dirty="0"/>
            <a:t>, insieme degli uomini</a:t>
          </a:r>
          <a:endParaRPr lang="en-US" sz="2400" kern="1200" dirty="0"/>
        </a:p>
      </dsp:txBody>
      <dsp:txXfrm>
        <a:off x="28100" y="92000"/>
        <a:ext cx="6439850" cy="519439"/>
      </dsp:txXfrm>
    </dsp:sp>
    <dsp:sp modelId="{9A3BEC16-A325-481F-AAB2-1878DF27739D}">
      <dsp:nvSpPr>
        <dsp:cNvPr id="0" name=""/>
        <dsp:cNvSpPr/>
      </dsp:nvSpPr>
      <dsp:spPr>
        <a:xfrm>
          <a:off x="0" y="659380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-221789"/>
                <a:satOff val="1369"/>
                <a:lumOff val="-196"/>
                <a:alphaOff val="0"/>
                <a:tint val="98000"/>
                <a:lumMod val="114000"/>
              </a:schemeClr>
            </a:gs>
            <a:gs pos="100000">
              <a:schemeClr val="accent2">
                <a:hueOff val="-221789"/>
                <a:satOff val="1369"/>
                <a:lumOff val="-1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A</a:t>
          </a:r>
          <a:r>
            <a:rPr lang="it-IT" sz="2400" kern="1200" dirty="0"/>
            <a:t>, insieme degli animali</a:t>
          </a:r>
          <a:endParaRPr lang="en-US" sz="2400" kern="1200" dirty="0"/>
        </a:p>
      </dsp:txBody>
      <dsp:txXfrm>
        <a:off x="28100" y="687480"/>
        <a:ext cx="6439850" cy="519439"/>
      </dsp:txXfrm>
    </dsp:sp>
    <dsp:sp modelId="{64D63C18-B874-4397-A4D2-BC53A6655B10}">
      <dsp:nvSpPr>
        <dsp:cNvPr id="0" name=""/>
        <dsp:cNvSpPr/>
      </dsp:nvSpPr>
      <dsp:spPr>
        <a:xfrm>
          <a:off x="0" y="1227484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R</a:t>
          </a:r>
          <a:r>
            <a:rPr lang="it-IT" sz="2400" kern="1200" dirty="0"/>
            <a:t>, insieme degli esseri razionali</a:t>
          </a:r>
          <a:endParaRPr lang="en-US" sz="2400" kern="1200" dirty="0"/>
        </a:p>
      </dsp:txBody>
      <dsp:txXfrm>
        <a:off x="28100" y="1255584"/>
        <a:ext cx="6439850" cy="519439"/>
      </dsp:txXfrm>
    </dsp:sp>
    <dsp:sp modelId="{44F21C10-EF78-4F55-B143-CCEB4FEC0610}">
      <dsp:nvSpPr>
        <dsp:cNvPr id="0" name=""/>
        <dsp:cNvSpPr/>
      </dsp:nvSpPr>
      <dsp:spPr>
        <a:xfrm>
          <a:off x="0" y="2206000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Q</a:t>
          </a:r>
          <a:r>
            <a:rPr lang="it-IT" sz="2400" kern="1200" dirty="0"/>
            <a:t>, l’insieme dei quadrati</a:t>
          </a:r>
          <a:endParaRPr lang="en-US" sz="2400" kern="1200" dirty="0"/>
        </a:p>
      </dsp:txBody>
      <dsp:txXfrm>
        <a:off x="28100" y="2234100"/>
        <a:ext cx="6439850" cy="519439"/>
      </dsp:txXfrm>
    </dsp:sp>
    <dsp:sp modelId="{E077E426-B743-4ABC-AEDC-8413EFB57319}">
      <dsp:nvSpPr>
        <dsp:cNvPr id="0" name=""/>
        <dsp:cNvSpPr/>
      </dsp:nvSpPr>
      <dsp:spPr>
        <a:xfrm>
          <a:off x="0" y="2790778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X</a:t>
          </a:r>
          <a:r>
            <a:rPr lang="it-IT" sz="2400" kern="1200" dirty="0"/>
            <a:t>, l’insieme delle figure piane quadrilatere</a:t>
          </a:r>
          <a:endParaRPr lang="en-US" sz="2400" kern="1200" dirty="0"/>
        </a:p>
      </dsp:txBody>
      <dsp:txXfrm>
        <a:off x="28100" y="2818878"/>
        <a:ext cx="6439850" cy="519439"/>
      </dsp:txXfrm>
    </dsp:sp>
    <dsp:sp modelId="{A903EC4D-F1A4-4F8D-A9AA-E33A8F522E1C}">
      <dsp:nvSpPr>
        <dsp:cNvPr id="0" name=""/>
        <dsp:cNvSpPr/>
      </dsp:nvSpPr>
      <dsp:spPr>
        <a:xfrm>
          <a:off x="0" y="3397206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-1108946"/>
                <a:satOff val="6847"/>
                <a:lumOff val="-980"/>
                <a:alphaOff val="0"/>
                <a:tint val="98000"/>
                <a:lumMod val="114000"/>
              </a:schemeClr>
            </a:gs>
            <a:gs pos="100000">
              <a:schemeClr val="accent2">
                <a:hueOff val="-1108946"/>
                <a:satOff val="6847"/>
                <a:lumOff val="-98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Y</a:t>
          </a:r>
          <a:r>
            <a:rPr lang="it-IT" sz="2400" kern="1200" dirty="0"/>
            <a:t>, l’insieme delle figure piane equilatere</a:t>
          </a:r>
          <a:endParaRPr lang="en-US" sz="2400" kern="1200" dirty="0"/>
        </a:p>
      </dsp:txBody>
      <dsp:txXfrm>
        <a:off x="28100" y="3425306"/>
        <a:ext cx="6439850" cy="519439"/>
      </dsp:txXfrm>
    </dsp:sp>
    <dsp:sp modelId="{825B4F02-FAC9-4DA6-9C00-712126E9233A}">
      <dsp:nvSpPr>
        <dsp:cNvPr id="0" name=""/>
        <dsp:cNvSpPr/>
      </dsp:nvSpPr>
      <dsp:spPr>
        <a:xfrm>
          <a:off x="0" y="3996360"/>
          <a:ext cx="6496050" cy="575639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Z</a:t>
          </a:r>
          <a:r>
            <a:rPr lang="it-IT" sz="2400" kern="1200" dirty="0"/>
            <a:t>, l’insieme delle figure piane equiangole</a:t>
          </a:r>
          <a:endParaRPr lang="en-US" sz="2400" kern="1200" dirty="0"/>
        </a:p>
      </dsp:txBody>
      <dsp:txXfrm>
        <a:off x="28100" y="4024460"/>
        <a:ext cx="643985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60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9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5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91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87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74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0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30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99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39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87410-ECDF-403F-8390-C5C8CCBA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E28223-9A7F-4D36-94F6-F480BE7E6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D1A684-3D9C-48BE-9148-F5453465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5630-9736-4004-9310-AF66795B0E81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16F48-2702-4858-B2A3-40A6030F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6DBF49-6213-4823-8395-E048F28E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725F-94CC-45C3-A2F6-89583ECB57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86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65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2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83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92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2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66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2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1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760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844D8397-CC54-4433-9178-1798CE23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Lezione 3 – operazioni tra insiemi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9BB633-9874-47F3-ABC5-4765CDC9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it-IT" dirty="0"/>
              <a:t>PRECORSO DI MATEMATICA</a:t>
            </a:r>
          </a:p>
        </p:txBody>
      </p:sp>
    </p:spTree>
    <p:extLst>
      <p:ext uri="{BB962C8B-B14F-4D97-AF65-F5344CB8AC3E}">
        <p14:creationId xmlns:p14="http://schemas.microsoft.com/office/powerpoint/2010/main" val="43121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0B9A15-10F9-430C-BF5B-63630F2B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di congiunzione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2E5F1-A050-42FF-A0D7-9DD184B0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66" y="2052918"/>
            <a:ext cx="10778121" cy="4195481"/>
          </a:xfrm>
        </p:spPr>
        <p:txBody>
          <a:bodyPr/>
          <a:lstStyle/>
          <a:p>
            <a:r>
              <a:rPr lang="it-IT" dirty="0"/>
              <a:t>Roma non è la capitale d’Italia e 14 è un numero dispari. </a:t>
            </a:r>
            <a:r>
              <a:rPr lang="it-IT" sz="2500" b="1" dirty="0">
                <a:solidFill>
                  <a:srgbClr val="FF0000"/>
                </a:solidFill>
              </a:rPr>
              <a:t>FALSO</a:t>
            </a:r>
          </a:p>
          <a:p>
            <a:r>
              <a:rPr lang="it-IT" i="1" dirty="0"/>
              <a:t>Treno</a:t>
            </a:r>
            <a:r>
              <a:rPr lang="it-IT" dirty="0"/>
              <a:t> è un sostantivo femminile e Manzoni scrisse </a:t>
            </a:r>
            <a:r>
              <a:rPr lang="it-IT" i="1" dirty="0"/>
              <a:t>Il cinque maggio. </a:t>
            </a:r>
            <a:r>
              <a:rPr lang="it-IT" sz="2500" b="1" dirty="0">
                <a:solidFill>
                  <a:srgbClr val="FF0000"/>
                </a:solidFill>
              </a:rPr>
              <a:t>FALSO</a:t>
            </a:r>
          </a:p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La balena è un mammifero e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casa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fa rima con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giardino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it-IT" sz="2500" b="1" dirty="0">
                <a:solidFill>
                  <a:srgbClr val="FF0000"/>
                </a:solidFill>
              </a:rPr>
              <a:t>FALSO</a:t>
            </a:r>
          </a:p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L’anno ha dodici mesi e l’uranio è un elemento radioattivo. </a:t>
            </a:r>
            <a:r>
              <a:rPr lang="it-IT" sz="2500" b="1" dirty="0">
                <a:solidFill>
                  <a:srgbClr val="92D050"/>
                </a:solidFill>
              </a:rPr>
              <a:t>VERO</a:t>
            </a:r>
            <a:endParaRPr lang="it-IT" sz="25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882522-D9C9-4E1D-BEFE-A21C57D4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3" y="4186781"/>
            <a:ext cx="1576689" cy="13662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5F81CA-D3BA-42AB-98F1-EA2857319951}"/>
              </a:ext>
            </a:extLst>
          </p:cNvPr>
          <p:cNvSpPr txBox="1"/>
          <p:nvPr/>
        </p:nvSpPr>
        <p:spPr>
          <a:xfrm>
            <a:off x="5638800" y="29648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19D1C2-9086-4472-A5F6-E1FD8C30E045}"/>
              </a:ext>
            </a:extLst>
          </p:cNvPr>
          <p:cNvSpPr txBox="1"/>
          <p:nvPr/>
        </p:nvSpPr>
        <p:spPr>
          <a:xfrm>
            <a:off x="5638800" y="29648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BC2F11-FB57-4F58-9F19-61E170E8FDFE}"/>
              </a:ext>
            </a:extLst>
          </p:cNvPr>
          <p:cNvSpPr txBox="1"/>
          <p:nvPr/>
        </p:nvSpPr>
        <p:spPr>
          <a:xfrm>
            <a:off x="2403764" y="4509837"/>
            <a:ext cx="790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it-IT" sz="2000" b="1" dirty="0">
                <a:solidFill>
                  <a:srgbClr val="92D050"/>
                </a:solidFill>
              </a:rPr>
              <a:t>La congiunzione è vera in un solo caso:</a:t>
            </a:r>
          </a:p>
          <a:p>
            <a:r>
              <a:rPr lang="it-IT" sz="2000" b="1" dirty="0">
                <a:solidFill>
                  <a:srgbClr val="92D050"/>
                </a:solidFill>
              </a:rPr>
              <a:t> quando ENTRAMBE le proposizioni sono vere.</a:t>
            </a:r>
            <a:endParaRPr lang="it-IT" sz="2000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21C3910-4874-4921-BA1D-81DD36340256}"/>
              </a:ext>
            </a:extLst>
          </p:cNvPr>
          <p:cNvSpPr/>
          <p:nvPr/>
        </p:nvSpPr>
        <p:spPr>
          <a:xfrm>
            <a:off x="646111" y="3622964"/>
            <a:ext cx="8428616" cy="4987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46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D7ECD2-B60F-4F96-A7CB-04FB5C0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Parole chiave 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FC41-B91D-4D32-BE83-884AF6E0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27" y="3533713"/>
            <a:ext cx="494014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Intersezione di insiemi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Congiunzione di proposizioni</a:t>
            </a:r>
          </a:p>
          <a:p>
            <a:pPr marL="0" indent="0">
              <a:buNone/>
            </a:pPr>
            <a:endParaRPr lang="it-IT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Quantificatore esistenziale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Negazione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12B4A6-7967-4399-A60F-2B8DE24D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3514975"/>
            <a:ext cx="1057275" cy="5429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CF85CFA-5932-48E8-8F78-C2B3D156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4057900"/>
            <a:ext cx="1057275" cy="5429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6A48FE-8983-4987-9C0D-83BA73B3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08" y="4904331"/>
            <a:ext cx="628829" cy="6142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2E7880-FA1E-446E-8447-A226D229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88" y="5518537"/>
            <a:ext cx="636070" cy="62127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7C668C0-6499-46DF-B7DE-1A91DF0D9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877" y="3429469"/>
            <a:ext cx="531074" cy="5603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924E635-67B7-41F6-BEC8-4E4D3266B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598" y="3967150"/>
            <a:ext cx="531074" cy="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84714-69A9-44F1-8AA8-931F21C7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Disgiunzione di proposizioni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7DFE6C-1A16-466B-A09B-6E3E846D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000" dirty="0"/>
              <a:t>Date le proposizioni </a:t>
            </a:r>
            <a:r>
              <a:rPr lang="it-IT" sz="3000" i="1" dirty="0"/>
              <a:t>P</a:t>
            </a:r>
            <a:r>
              <a:rPr lang="it-IT" sz="3000" dirty="0"/>
              <a:t> e </a:t>
            </a:r>
            <a:r>
              <a:rPr lang="it-IT" sz="3000" i="1" dirty="0"/>
              <a:t>Q</a:t>
            </a:r>
            <a:r>
              <a:rPr lang="it-IT" sz="3000" dirty="0"/>
              <a:t>, si dice </a:t>
            </a:r>
            <a:r>
              <a:rPr lang="it-IT" sz="3000" b="1" i="1" dirty="0">
                <a:solidFill>
                  <a:srgbClr val="FFFF00"/>
                </a:solidFill>
              </a:rPr>
              <a:t>disgiunzione </a:t>
            </a:r>
            <a:r>
              <a:rPr lang="it-IT" sz="3000" dirty="0">
                <a:solidFill>
                  <a:schemeClr val="tx1">
                    <a:lumMod val="95000"/>
                  </a:schemeClr>
                </a:solidFill>
              </a:rPr>
              <a:t>di </a:t>
            </a:r>
            <a:r>
              <a:rPr lang="it-IT" sz="3000" i="1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it-IT" sz="3000" dirty="0">
                <a:solidFill>
                  <a:schemeClr val="tx1">
                    <a:lumMod val="95000"/>
                  </a:schemeClr>
                </a:solidFill>
              </a:rPr>
              <a:t> e </a:t>
            </a:r>
            <a:r>
              <a:rPr lang="it-IT" sz="3000" i="1" dirty="0">
                <a:solidFill>
                  <a:schemeClr val="tx1">
                    <a:lumMod val="95000"/>
                  </a:schemeClr>
                </a:solidFill>
              </a:rPr>
              <a:t>Q, </a:t>
            </a:r>
            <a:r>
              <a:rPr lang="it-IT" sz="3000" dirty="0">
                <a:solidFill>
                  <a:schemeClr val="tx1">
                    <a:lumMod val="95000"/>
                  </a:schemeClr>
                </a:solidFill>
              </a:rPr>
              <a:t> la proposizione </a:t>
            </a:r>
          </a:p>
          <a:p>
            <a:pPr marL="0" indent="0">
              <a:buNone/>
            </a:pPr>
            <a:endParaRPr lang="it-IT" sz="30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FFFF00"/>
                </a:solidFill>
              </a:rPr>
              <a:t>P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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</a:p>
          <a:p>
            <a:pPr marL="0" indent="0" algn="just">
              <a:buNone/>
            </a:pPr>
            <a:r>
              <a:rPr lang="it-IT" sz="3000" dirty="0"/>
              <a:t>che si legge</a:t>
            </a:r>
          </a:p>
          <a:p>
            <a:pPr marL="0" lvl="0" indent="0" algn="ctr">
              <a:buClr>
                <a:srgbClr val="ACD433"/>
              </a:buClr>
              <a:buNone/>
            </a:pPr>
            <a:r>
              <a:rPr lang="it-IT" sz="4000" b="1" i="1" dirty="0">
                <a:solidFill>
                  <a:srgbClr val="FFFF00"/>
                </a:solidFill>
              </a:rPr>
              <a:t>P 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o 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07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2FCB0-7521-4783-9F3A-D1CC06E6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Tavola di verità della disgiunzione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725A5E5-5861-449C-8FB4-D810312E6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79883"/>
              </p:ext>
            </p:extLst>
          </p:nvPr>
        </p:nvGraphicFramePr>
        <p:xfrm>
          <a:off x="1103313" y="2052637"/>
          <a:ext cx="8947149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3256695755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32842494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343645013"/>
                    </a:ext>
                  </a:extLst>
                </a:gridCol>
              </a:tblGrid>
              <a:tr h="835416">
                <a:tc>
                  <a:txBody>
                    <a:bodyPr/>
                    <a:lstStyle/>
                    <a:p>
                      <a:pPr algn="just"/>
                      <a:r>
                        <a:rPr lang="it-IT" sz="5500" dirty="0"/>
                        <a:t>    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P</a:t>
                      </a:r>
                      <a:r>
                        <a:rPr lang="it-IT" sz="5500" dirty="0">
                          <a:sym typeface="Symbol" panose="05050102010706020507" pitchFamily="18" charset="2"/>
                        </a:rPr>
                        <a:t>Q</a:t>
                      </a:r>
                      <a:endParaRPr lang="it-IT" sz="5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64083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>
                          <a:solidFill>
                            <a:schemeClr val="bg1"/>
                          </a:solidFill>
                        </a:rPr>
                        <a:t>0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48688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30296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2427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07649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B675983-6550-49A9-B6A3-F3B80BF5920E}"/>
              </a:ext>
            </a:extLst>
          </p:cNvPr>
          <p:cNvSpPr/>
          <p:nvPr/>
        </p:nvSpPr>
        <p:spPr>
          <a:xfrm>
            <a:off x="1872128" y="3033743"/>
            <a:ext cx="7256206" cy="79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4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0B9A15-10F9-430C-BF5B-63630F2B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di disgiunzione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2E5F1-A050-42FF-A0D7-9DD184B0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66" y="2052918"/>
            <a:ext cx="10778121" cy="4195481"/>
          </a:xfrm>
        </p:spPr>
        <p:txBody>
          <a:bodyPr/>
          <a:lstStyle/>
          <a:p>
            <a:r>
              <a:rPr lang="it-IT" dirty="0"/>
              <a:t>Roma non è la capitale d’Italia o 14 è un numero dispari. </a:t>
            </a:r>
            <a:r>
              <a:rPr lang="it-IT" sz="2500" b="1" dirty="0">
                <a:solidFill>
                  <a:srgbClr val="FF0000"/>
                </a:solidFill>
              </a:rPr>
              <a:t>FALSO</a:t>
            </a:r>
          </a:p>
          <a:p>
            <a:r>
              <a:rPr lang="it-IT" i="1" dirty="0"/>
              <a:t>Treno</a:t>
            </a:r>
            <a:r>
              <a:rPr lang="it-IT" dirty="0"/>
              <a:t> è un sostantivo femminile </a:t>
            </a:r>
            <a:r>
              <a:rPr lang="it-IT"/>
              <a:t>o </a:t>
            </a:r>
            <a:r>
              <a:rPr lang="it-IT" u="sng"/>
              <a:t>Manzoni </a:t>
            </a:r>
            <a:r>
              <a:rPr lang="it-IT" u="sng" dirty="0"/>
              <a:t>scrisse </a:t>
            </a:r>
            <a:r>
              <a:rPr lang="it-IT" i="1" u="sng" dirty="0"/>
              <a:t>Il cinque maggio</a:t>
            </a:r>
            <a:r>
              <a:rPr lang="it-IT" i="1" dirty="0"/>
              <a:t>. </a:t>
            </a:r>
            <a:r>
              <a:rPr lang="it-IT" sz="2500" b="1" dirty="0">
                <a:solidFill>
                  <a:srgbClr val="92D050"/>
                </a:solidFill>
              </a:rPr>
              <a:t>VERO</a:t>
            </a:r>
            <a:endParaRPr lang="it-IT" sz="2500" b="1" dirty="0">
              <a:solidFill>
                <a:srgbClr val="FF0000"/>
              </a:solidFill>
            </a:endParaRPr>
          </a:p>
          <a:p>
            <a:r>
              <a:rPr lang="it-IT" u="sng" dirty="0">
                <a:solidFill>
                  <a:schemeClr val="tx1">
                    <a:lumMod val="95000"/>
                  </a:schemeClr>
                </a:solidFill>
              </a:rPr>
              <a:t>La balena è un mammifero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o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casa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fa rima con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giardino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it-IT" sz="2500" b="1" dirty="0">
                <a:solidFill>
                  <a:srgbClr val="92D050"/>
                </a:solidFill>
              </a:rPr>
              <a:t>VERO</a:t>
            </a:r>
            <a:endParaRPr lang="it-IT" sz="25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u="sng" dirty="0">
                <a:solidFill>
                  <a:schemeClr val="tx1">
                    <a:lumMod val="95000"/>
                  </a:schemeClr>
                </a:solidFill>
              </a:rPr>
              <a:t>L’anno ha dodici mesi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o </a:t>
            </a:r>
            <a:r>
              <a:rPr lang="it-IT" u="sng" dirty="0">
                <a:solidFill>
                  <a:schemeClr val="tx1">
                    <a:lumMod val="95000"/>
                  </a:schemeClr>
                </a:solidFill>
              </a:rPr>
              <a:t>l’uranio è un elemento radioattivo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it-IT" sz="2500" b="1" dirty="0">
                <a:solidFill>
                  <a:srgbClr val="92D050"/>
                </a:solidFill>
              </a:rPr>
              <a:t>VERO</a:t>
            </a:r>
            <a:endParaRPr lang="it-IT" sz="25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5F81CA-D3BA-42AB-98F1-EA2857319951}"/>
              </a:ext>
            </a:extLst>
          </p:cNvPr>
          <p:cNvSpPr txBox="1"/>
          <p:nvPr/>
        </p:nvSpPr>
        <p:spPr>
          <a:xfrm>
            <a:off x="5638800" y="29648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19D1C2-9086-4472-A5F6-E1FD8C30E045}"/>
              </a:ext>
            </a:extLst>
          </p:cNvPr>
          <p:cNvSpPr txBox="1"/>
          <p:nvPr/>
        </p:nvSpPr>
        <p:spPr>
          <a:xfrm>
            <a:off x="5638800" y="29648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BC2F11-FB57-4F58-9F19-61E170E8FDFE}"/>
              </a:ext>
            </a:extLst>
          </p:cNvPr>
          <p:cNvSpPr txBox="1"/>
          <p:nvPr/>
        </p:nvSpPr>
        <p:spPr>
          <a:xfrm>
            <a:off x="3268885" y="4582502"/>
            <a:ext cx="5798459" cy="707886"/>
          </a:xfrm>
          <a:prstGeom prst="rect">
            <a:avLst/>
          </a:prstGeom>
          <a:solidFill>
            <a:srgbClr val="B5E61D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it-IT" sz="2000" b="1">
                <a:solidFill>
                  <a:srgbClr val="FF0000"/>
                </a:solidFill>
              </a:rPr>
              <a:t>La disgiunzione </a:t>
            </a:r>
            <a:r>
              <a:rPr lang="it-IT" sz="2000" b="1" dirty="0">
                <a:solidFill>
                  <a:srgbClr val="FF0000"/>
                </a:solidFill>
              </a:rPr>
              <a:t>è falsa in un solo caso: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 quando ENTRAMBE le proposizioni sono false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BFBFC86-7BF2-48D8-8604-B88D9427E5BC}"/>
              </a:ext>
            </a:extLst>
          </p:cNvPr>
          <p:cNvSpPr/>
          <p:nvPr/>
        </p:nvSpPr>
        <p:spPr>
          <a:xfrm>
            <a:off x="646111" y="2129950"/>
            <a:ext cx="7139978" cy="421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6CFAA32-11FF-4E07-9819-035ED6D9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2" y="4170660"/>
            <a:ext cx="2861413" cy="22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Dati due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, si dice </a:t>
            </a:r>
            <a:r>
              <a:rPr lang="it-IT" b="1" dirty="0">
                <a:solidFill>
                  <a:srgbClr val="FFFF00"/>
                </a:solidFill>
              </a:rPr>
              <a:t>intersezione</a:t>
            </a:r>
            <a:r>
              <a:rPr lang="it-IT" b="1" i="1" dirty="0">
                <a:solidFill>
                  <a:srgbClr val="FFFF00"/>
                </a:solidFill>
              </a:rPr>
              <a:t> </a:t>
            </a:r>
            <a:r>
              <a:rPr lang="it-IT" dirty="0"/>
              <a:t>di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 </a:t>
            </a:r>
            <a:r>
              <a:rPr lang="it-IT" dirty="0"/>
              <a:t>l’insieme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</a:t>
            </a:r>
            <a:r>
              <a:rPr lang="it-IT" sz="4000" i="1" dirty="0">
                <a:solidFill>
                  <a:srgbClr val="FFFF00"/>
                </a:solidFill>
              </a:rPr>
              <a:t>Y= </a:t>
            </a:r>
            <a:r>
              <a:rPr lang="it-IT" sz="4000" dirty="0">
                <a:solidFill>
                  <a:srgbClr val="FFFF00"/>
                </a:solidFill>
              </a:rPr>
              <a:t>{</a:t>
            </a:r>
            <a:r>
              <a:rPr lang="it-IT" sz="4000" i="1" dirty="0">
                <a:solidFill>
                  <a:srgbClr val="FFFF00"/>
                </a:solidFill>
              </a:rPr>
              <a:t>x| </a:t>
            </a:r>
            <a:r>
              <a:rPr lang="it-IT" sz="4000" i="1" dirty="0" err="1">
                <a:solidFill>
                  <a:srgbClr val="FFFF00"/>
                </a:solidFill>
              </a:rPr>
              <a:t>x</a:t>
            </a:r>
            <a:r>
              <a:rPr lang="it-IT" sz="4000" dirty="0" err="1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</a:t>
            </a:r>
            <a:r>
              <a:rPr lang="it-IT" sz="4000" i="1" dirty="0">
                <a:solidFill>
                  <a:srgbClr val="FFFF00"/>
                </a:solidFill>
              </a:rPr>
              <a:t> </a:t>
            </a:r>
            <a:r>
              <a:rPr lang="it-IT" sz="4000" i="1" dirty="0" err="1">
                <a:solidFill>
                  <a:srgbClr val="FFFF00"/>
                </a:solidFill>
              </a:rPr>
              <a:t>x</a:t>
            </a:r>
            <a:r>
              <a:rPr lang="it-IT" sz="4000" dirty="0" err="1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}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7D5331-4829-4D83-B093-E701DA2B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98" y="3892417"/>
            <a:ext cx="3727540" cy="2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invece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Dati due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, si dice </a:t>
            </a:r>
            <a:r>
              <a:rPr lang="it-IT" b="1" dirty="0">
                <a:solidFill>
                  <a:srgbClr val="FFFF00"/>
                </a:solidFill>
              </a:rPr>
              <a:t>unione</a:t>
            </a:r>
            <a:r>
              <a:rPr lang="it-IT" b="1" i="1" dirty="0">
                <a:solidFill>
                  <a:srgbClr val="FFFF00"/>
                </a:solidFill>
              </a:rPr>
              <a:t> </a:t>
            </a:r>
            <a:r>
              <a:rPr lang="it-IT" dirty="0"/>
              <a:t>di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 </a:t>
            </a:r>
            <a:r>
              <a:rPr lang="it-IT" dirty="0"/>
              <a:t>l’insieme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</a:rPr>
              <a:t>Y= </a:t>
            </a:r>
            <a:r>
              <a:rPr lang="it-IT" sz="4000" dirty="0">
                <a:solidFill>
                  <a:srgbClr val="FFFF00"/>
                </a:solidFill>
              </a:rPr>
              <a:t>{</a:t>
            </a:r>
            <a:r>
              <a:rPr lang="it-IT" sz="4000" i="1" dirty="0">
                <a:solidFill>
                  <a:srgbClr val="FFFF00"/>
                </a:solidFill>
              </a:rPr>
              <a:t>x| </a:t>
            </a:r>
            <a:r>
              <a:rPr lang="it-IT" sz="4000" i="1" dirty="0" err="1">
                <a:solidFill>
                  <a:srgbClr val="FFFF00"/>
                </a:solidFill>
              </a:rPr>
              <a:t>x</a:t>
            </a:r>
            <a:r>
              <a:rPr lang="it-IT" sz="4000" dirty="0" err="1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</a:t>
            </a:r>
            <a:r>
              <a:rPr lang="it-IT" sz="4000" i="1" dirty="0">
                <a:solidFill>
                  <a:srgbClr val="FFFF00"/>
                </a:solidFill>
              </a:rPr>
              <a:t> </a:t>
            </a:r>
            <a:r>
              <a:rPr lang="it-IT" sz="4000" i="1" dirty="0" err="1">
                <a:solidFill>
                  <a:srgbClr val="FFFF00"/>
                </a:solidFill>
              </a:rPr>
              <a:t>x</a:t>
            </a:r>
            <a:r>
              <a:rPr lang="it-IT" sz="4000" dirty="0" err="1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}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7506A3-EE9E-49D1-BED1-B690BCAF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02" y="3973431"/>
            <a:ext cx="4206883" cy="22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BB147-0CB9-4915-9360-2D65A45A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 </a:t>
            </a:r>
            <a:r>
              <a:rPr lang="en-US" sz="5400" dirty="0" err="1"/>
              <a:t>quindi</a:t>
            </a:r>
            <a:r>
              <a:rPr lang="en-US" sz="5400" dirty="0"/>
              <a:t> 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825C3E7-76DB-4E84-89D4-60E370DC4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854" y="959694"/>
            <a:ext cx="6270662" cy="49381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0564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BB147-0CB9-4915-9360-2D65A45A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 </a:t>
            </a:r>
            <a:r>
              <a:rPr lang="en-US" sz="5400" dirty="0" err="1"/>
              <a:t>quindi</a:t>
            </a:r>
            <a:r>
              <a:rPr lang="en-US" sz="5400" dirty="0"/>
              <a:t> 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DA715A-563D-4C58-89E3-34905B30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C09A4F-2DD2-48F4-9F97-CB9647165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88" y="1081178"/>
            <a:ext cx="6154140" cy="48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BB147-0CB9-4915-9360-2D65A45A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000" dirty="0"/>
            </a:br>
            <a:r>
              <a:rPr lang="en-US" sz="6000" dirty="0" err="1"/>
              <a:t>questa</a:t>
            </a:r>
            <a:r>
              <a:rPr lang="en-US" sz="6000" dirty="0"/>
              <a:t> è </a:t>
            </a:r>
            <a:r>
              <a:rPr lang="en-US" sz="6000" dirty="0" err="1">
                <a:solidFill>
                  <a:schemeClr val="tx1"/>
                </a:solidFill>
              </a:rPr>
              <a:t>l’</a:t>
            </a:r>
            <a:r>
              <a:rPr lang="en-US" sz="6000" b="1" dirty="0" err="1">
                <a:solidFill>
                  <a:srgbClr val="FFFF00"/>
                </a:solidFill>
              </a:rPr>
              <a:t>unione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3" name="Segnaposto contenuto 2" descr="Immagine che contiene orologio, disegnando&#10;&#10;Descrizione generata automaticamente">
            <a:extLst>
              <a:ext uri="{FF2B5EF4-FFF2-40B4-BE49-F238E27FC236}">
                <a16:creationId xmlns:a16="http://schemas.microsoft.com/office/drawing/2014/main" id="{DC839694-F11C-4971-9A51-2946B8F1C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2990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31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9A5D18-0B97-42B0-B6AC-D8A7D93B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Ricordiamo Peano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1A4CC-6D5C-4827-B157-1B176BAC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che nel 1911 scriveva: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5A7951-28F2-44C6-9739-558C391A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40" y="3355427"/>
            <a:ext cx="5173919" cy="8512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4E75A3-0843-465B-96C7-9FDFBB5F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4540586"/>
            <a:ext cx="10718483" cy="9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BB147-0CB9-4915-9360-2D65A45A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613" y="1325880"/>
            <a:ext cx="4232521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400" dirty="0"/>
            </a:br>
            <a:r>
              <a:rPr lang="en-US" sz="5400" dirty="0" err="1"/>
              <a:t>questa</a:t>
            </a:r>
            <a:r>
              <a:rPr lang="en-US" sz="5400" dirty="0"/>
              <a:t> è </a:t>
            </a:r>
            <a:r>
              <a:rPr lang="en-US" sz="5400" dirty="0" err="1"/>
              <a:t>l’</a:t>
            </a:r>
            <a:r>
              <a:rPr lang="en-US" sz="5400" b="1" dirty="0" err="1">
                <a:solidFill>
                  <a:srgbClr val="FFFF00"/>
                </a:solidFill>
              </a:rPr>
              <a:t>intersezione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0FCFB156-BB95-4B8D-A93A-4CE54890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61177" y="965141"/>
            <a:ext cx="6264013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7921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Inoltre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Due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 </a:t>
            </a:r>
            <a:r>
              <a:rPr lang="it-IT" dirty="0"/>
              <a:t>si dicono </a:t>
            </a:r>
            <a:r>
              <a:rPr lang="it-IT" b="1" dirty="0">
                <a:solidFill>
                  <a:srgbClr val="FFFF00"/>
                </a:solidFill>
              </a:rPr>
              <a:t>disgiunti </a:t>
            </a:r>
            <a:r>
              <a:rPr lang="it-IT" dirty="0"/>
              <a:t>se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</a:t>
            </a:r>
            <a:r>
              <a:rPr lang="it-IT" sz="4000" i="1" dirty="0">
                <a:solidFill>
                  <a:srgbClr val="FFFF00"/>
                </a:solidFill>
              </a:rPr>
              <a:t>Y=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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849800-0659-4EA8-827C-FA8BCB0C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61" y="4061976"/>
            <a:ext cx="4372007" cy="20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tal caso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L’insieme  </a:t>
            </a:r>
            <a:r>
              <a:rPr lang="it-IT" i="1" dirty="0"/>
              <a:t>X</a:t>
            </a:r>
            <a:r>
              <a:rPr lang="it-IT" dirty="0">
                <a:sym typeface="Symbol" panose="05050102010706020507" pitchFamily="18" charset="2"/>
              </a:rPr>
              <a:t></a:t>
            </a:r>
            <a:r>
              <a:rPr lang="it-IT" i="1" dirty="0"/>
              <a:t>Y </a:t>
            </a:r>
            <a:r>
              <a:rPr lang="it-IT" dirty="0"/>
              <a:t>si dice </a:t>
            </a:r>
            <a:r>
              <a:rPr lang="it-IT" b="1" dirty="0">
                <a:solidFill>
                  <a:srgbClr val="FFFF00"/>
                </a:solidFill>
              </a:rPr>
              <a:t>unione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disgiunta </a:t>
            </a:r>
            <a:r>
              <a:rPr lang="it-IT" dirty="0"/>
              <a:t>di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643005-3FA3-467D-897F-9F112334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41" y="2973788"/>
            <a:ext cx="4276756" cy="20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tal caso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L’insieme  </a:t>
            </a:r>
            <a:r>
              <a:rPr lang="it-IT" i="1" dirty="0"/>
              <a:t>X</a:t>
            </a:r>
            <a:r>
              <a:rPr lang="it-IT" dirty="0">
                <a:sym typeface="Symbol" panose="05050102010706020507" pitchFamily="18" charset="2"/>
              </a:rPr>
              <a:t></a:t>
            </a:r>
            <a:r>
              <a:rPr lang="it-IT" i="1" dirty="0"/>
              <a:t>Y </a:t>
            </a:r>
            <a:r>
              <a:rPr lang="it-IT" dirty="0"/>
              <a:t>si dice </a:t>
            </a:r>
            <a:r>
              <a:rPr lang="it-IT" b="1" dirty="0">
                <a:solidFill>
                  <a:srgbClr val="FFFF00"/>
                </a:solidFill>
              </a:rPr>
              <a:t>unione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disgiunta </a:t>
            </a:r>
            <a:r>
              <a:rPr lang="it-IT" dirty="0"/>
              <a:t>di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643005-3FA3-467D-897F-9F112334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41" y="2973788"/>
            <a:ext cx="4276756" cy="20383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8F6EA5-1A64-4F81-B136-E813B4056575}"/>
              </a:ext>
            </a:extLst>
          </p:cNvPr>
          <p:cNvSpPr txBox="1"/>
          <p:nvPr/>
        </p:nvSpPr>
        <p:spPr>
          <a:xfrm>
            <a:off x="4062783" y="3429000"/>
            <a:ext cx="13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Numeri interi pari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1EF878-F537-48FE-B847-531AF59755AD}"/>
              </a:ext>
            </a:extLst>
          </p:cNvPr>
          <p:cNvSpPr txBox="1"/>
          <p:nvPr/>
        </p:nvSpPr>
        <p:spPr>
          <a:xfrm>
            <a:off x="6096000" y="3504327"/>
            <a:ext cx="15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Numeri interi dispari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45D2FF-1C6D-408C-B208-5DF43D55BDC0}"/>
              </a:ext>
            </a:extLst>
          </p:cNvPr>
          <p:cNvSpPr txBox="1"/>
          <p:nvPr/>
        </p:nvSpPr>
        <p:spPr>
          <a:xfrm>
            <a:off x="4062783" y="5354989"/>
            <a:ext cx="33229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L’insieme dei numeri interi</a:t>
            </a:r>
          </a:p>
        </p:txBody>
      </p:sp>
    </p:spTree>
    <p:extLst>
      <p:ext uri="{BB962C8B-B14F-4D97-AF65-F5344CB8AC3E}">
        <p14:creationId xmlns:p14="http://schemas.microsoft.com/office/powerpoint/2010/main" val="142066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tal caso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L’insieme  </a:t>
            </a:r>
            <a:r>
              <a:rPr lang="it-IT" i="1" dirty="0"/>
              <a:t>X</a:t>
            </a:r>
            <a:r>
              <a:rPr lang="it-IT" dirty="0">
                <a:sym typeface="Symbol" panose="05050102010706020507" pitchFamily="18" charset="2"/>
              </a:rPr>
              <a:t></a:t>
            </a:r>
            <a:r>
              <a:rPr lang="it-IT" i="1" dirty="0"/>
              <a:t>Y </a:t>
            </a:r>
            <a:r>
              <a:rPr lang="it-IT" dirty="0"/>
              <a:t>si dice </a:t>
            </a:r>
            <a:r>
              <a:rPr lang="it-IT" b="1" dirty="0">
                <a:solidFill>
                  <a:srgbClr val="FFFF00"/>
                </a:solidFill>
              </a:rPr>
              <a:t>unione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disgiunta </a:t>
            </a:r>
            <a:r>
              <a:rPr lang="it-IT" dirty="0"/>
              <a:t>di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643005-3FA3-467D-897F-9F112334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41" y="2973788"/>
            <a:ext cx="4276756" cy="20383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8F6EA5-1A64-4F81-B136-E813B4056575}"/>
              </a:ext>
            </a:extLst>
          </p:cNvPr>
          <p:cNvSpPr txBox="1"/>
          <p:nvPr/>
        </p:nvSpPr>
        <p:spPr>
          <a:xfrm>
            <a:off x="4062783" y="3429000"/>
            <a:ext cx="13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Numeri razionali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1EF878-F537-48FE-B847-531AF59755AD}"/>
              </a:ext>
            </a:extLst>
          </p:cNvPr>
          <p:cNvSpPr txBox="1"/>
          <p:nvPr/>
        </p:nvSpPr>
        <p:spPr>
          <a:xfrm>
            <a:off x="6096000" y="3504327"/>
            <a:ext cx="15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Numeri irrazionali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45D2FF-1C6D-408C-B208-5DF43D55BDC0}"/>
              </a:ext>
            </a:extLst>
          </p:cNvPr>
          <p:cNvSpPr txBox="1"/>
          <p:nvPr/>
        </p:nvSpPr>
        <p:spPr>
          <a:xfrm>
            <a:off x="4062783" y="5354989"/>
            <a:ext cx="33229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L’insieme dei numeri reali</a:t>
            </a:r>
          </a:p>
        </p:txBody>
      </p:sp>
    </p:spTree>
    <p:extLst>
      <p:ext uri="{BB962C8B-B14F-4D97-AF65-F5344CB8AC3E}">
        <p14:creationId xmlns:p14="http://schemas.microsoft.com/office/powerpoint/2010/main" val="334960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AC929-3D14-4C2B-B3B5-0BCA3935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/>
              <a:t>Ritornando ancora a Peano…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8B05D-08AE-46D4-8EE3-B0586D6C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che</a:t>
            </a:r>
            <a:endParaRPr lang="en-US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413BD23-D957-4CE9-B01B-3A0DFE498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632" y="2664994"/>
            <a:ext cx="5449889" cy="1137269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4CE6B5A-EDC7-406B-98C4-89FBD5D3B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1598"/>
              </p:ext>
            </p:extLst>
          </p:nvPr>
        </p:nvGraphicFramePr>
        <p:xfrm>
          <a:off x="752798" y="4691683"/>
          <a:ext cx="579913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2743200" imgH="558720" progId="Equation.DSMT4">
                  <p:embed/>
                </p:oleObj>
              </mc:Choice>
              <mc:Fallback>
                <p:oleObj name="Equation" r:id="rId5" imgW="2743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798" y="4691683"/>
                        <a:ext cx="5799137" cy="1184275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1F83C3BE-F41E-4446-8514-C2C045004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435" y="3827854"/>
            <a:ext cx="4488298" cy="2639403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07A1E28-8424-4766-87B6-D6833E1C63E7}"/>
              </a:ext>
            </a:extLst>
          </p:cNvPr>
          <p:cNvCxnSpPr/>
          <p:nvPr/>
        </p:nvCxnSpPr>
        <p:spPr>
          <a:xfrm>
            <a:off x="1450994" y="5218103"/>
            <a:ext cx="424347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A96A5E9-4183-4099-B719-5B354CB58272}"/>
              </a:ext>
            </a:extLst>
          </p:cNvPr>
          <p:cNvCxnSpPr>
            <a:cxnSpLocks/>
          </p:cNvCxnSpPr>
          <p:nvPr/>
        </p:nvCxnSpPr>
        <p:spPr>
          <a:xfrm>
            <a:off x="1316706" y="5744524"/>
            <a:ext cx="233566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9E3FDCE-1AE9-437C-B071-4BCE71376F9F}"/>
              </a:ext>
            </a:extLst>
          </p:cNvPr>
          <p:cNvCxnSpPr>
            <a:cxnSpLocks/>
          </p:cNvCxnSpPr>
          <p:nvPr/>
        </p:nvCxnSpPr>
        <p:spPr>
          <a:xfrm>
            <a:off x="4105926" y="5744524"/>
            <a:ext cx="233566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0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Un’altra operazione tra insiemi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Dati due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, si dice </a:t>
            </a:r>
            <a:r>
              <a:rPr lang="it-IT" b="1" dirty="0">
                <a:solidFill>
                  <a:srgbClr val="FFFF00"/>
                </a:solidFill>
              </a:rPr>
              <a:t>differenza</a:t>
            </a:r>
            <a:r>
              <a:rPr lang="it-IT" b="1" i="1" dirty="0">
                <a:solidFill>
                  <a:srgbClr val="FFFF00"/>
                </a:solidFill>
              </a:rPr>
              <a:t> </a:t>
            </a:r>
            <a:r>
              <a:rPr lang="it-IT" dirty="0"/>
              <a:t>di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 </a:t>
            </a:r>
            <a:r>
              <a:rPr lang="it-IT" dirty="0"/>
              <a:t>l’insieme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X\</a:t>
            </a:r>
            <a:r>
              <a:rPr lang="it-IT" sz="4000" i="1" dirty="0">
                <a:solidFill>
                  <a:srgbClr val="FFFF00"/>
                </a:solidFill>
              </a:rPr>
              <a:t>Y= </a:t>
            </a:r>
            <a:r>
              <a:rPr lang="it-IT" sz="4000" dirty="0">
                <a:solidFill>
                  <a:srgbClr val="FFFF00"/>
                </a:solidFill>
              </a:rPr>
              <a:t>{</a:t>
            </a:r>
            <a:r>
              <a:rPr lang="it-IT" sz="4000" i="1" dirty="0">
                <a:solidFill>
                  <a:srgbClr val="FFFF00"/>
                </a:solidFill>
              </a:rPr>
              <a:t>x| </a:t>
            </a:r>
            <a:r>
              <a:rPr lang="it-IT" sz="4000" i="1" dirty="0" err="1">
                <a:solidFill>
                  <a:srgbClr val="FFFF00"/>
                </a:solidFill>
              </a:rPr>
              <a:t>x</a:t>
            </a:r>
            <a:r>
              <a:rPr lang="it-IT" sz="4000" dirty="0" err="1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</a:t>
            </a:r>
            <a:r>
              <a:rPr lang="it-IT" sz="4000" i="1" dirty="0">
                <a:solidFill>
                  <a:srgbClr val="FFFF00"/>
                </a:solidFill>
              </a:rPr>
              <a:t> </a:t>
            </a:r>
            <a:r>
              <a:rPr lang="it-IT" sz="4000" i="1" dirty="0" err="1">
                <a:solidFill>
                  <a:srgbClr val="FFFF00"/>
                </a:solidFill>
              </a:rPr>
              <a:t>x</a:t>
            </a:r>
            <a:r>
              <a:rPr lang="it-IT" sz="4000" dirty="0" err="1">
                <a:solidFill>
                  <a:srgbClr val="FFFF00"/>
                </a:solidFill>
                <a:sym typeface="Symbol" panose="05050102010706020507" pitchFamily="18" charset="2"/>
              </a:rPr>
              <a:t></a:t>
            </a:r>
            <a:r>
              <a:rPr lang="it-IT" sz="4000" i="1" dirty="0" err="1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}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DADD8A-6ACD-439B-BDAA-584CF98EF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150" y="4150658"/>
            <a:ext cx="3262336" cy="19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78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n.1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Dati due insiemi </a:t>
            </a:r>
            <a:r>
              <a:rPr lang="it-IT" sz="2500" i="1" dirty="0"/>
              <a:t>X</a:t>
            </a:r>
            <a:r>
              <a:rPr lang="it-IT" sz="2500" dirty="0"/>
              <a:t> e </a:t>
            </a:r>
            <a:r>
              <a:rPr lang="it-IT" sz="2500" i="1" dirty="0"/>
              <a:t>Y, </a:t>
            </a:r>
            <a:r>
              <a:rPr lang="it-IT" sz="2500" dirty="0"/>
              <a:t>determinare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X\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i="1" dirty="0">
                <a:solidFill>
                  <a:srgbClr val="FFFF00"/>
                </a:solidFill>
              </a:rPr>
              <a:t>= …</a:t>
            </a: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n.1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Dati due insiemi </a:t>
            </a:r>
            <a:r>
              <a:rPr lang="it-IT" sz="2500" i="1" dirty="0"/>
              <a:t>X</a:t>
            </a:r>
            <a:r>
              <a:rPr lang="it-IT" sz="2500" dirty="0"/>
              <a:t> e </a:t>
            </a:r>
            <a:r>
              <a:rPr lang="it-IT" sz="2500" i="1" dirty="0"/>
              <a:t>Y, </a:t>
            </a:r>
            <a:r>
              <a:rPr lang="it-IT" sz="2500" dirty="0"/>
              <a:t>determinare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X\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i="1" dirty="0">
                <a:solidFill>
                  <a:srgbClr val="FFFF00"/>
                </a:solidFill>
              </a:rPr>
              <a:t>= …</a:t>
            </a: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F1446D-D94D-426F-9F61-39EF787F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85" y="1770490"/>
            <a:ext cx="5565378" cy="32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n.1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Dati due insiemi </a:t>
            </a:r>
            <a:r>
              <a:rPr lang="it-IT" sz="2500" i="1" dirty="0"/>
              <a:t>X</a:t>
            </a:r>
            <a:r>
              <a:rPr lang="it-IT" sz="2500" dirty="0"/>
              <a:t> e </a:t>
            </a:r>
            <a:r>
              <a:rPr lang="it-IT" sz="2500" i="1" dirty="0"/>
              <a:t>Y, </a:t>
            </a:r>
            <a:r>
              <a:rPr lang="it-IT" sz="2500" dirty="0"/>
              <a:t>determinare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X\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i="1" dirty="0">
                <a:solidFill>
                  <a:srgbClr val="FFFF00"/>
                </a:solidFill>
              </a:rPr>
              <a:t>= …</a:t>
            </a: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D6C55-C6EA-4BAA-B2CC-4451CE5F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66" y="1877958"/>
            <a:ext cx="5530503" cy="32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88D770-1ACB-4D96-8748-B21350F9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300">
                <a:solidFill>
                  <a:srgbClr val="EBEBEB"/>
                </a:solidFill>
              </a:rPr>
              <a:t>… e introduciamo gli insiemi: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Segnaposto contenuto 2">
            <a:extLst>
              <a:ext uri="{FF2B5EF4-FFF2-40B4-BE49-F238E27FC236}">
                <a16:creationId xmlns:a16="http://schemas.microsoft.com/office/drawing/2014/main" id="{27E94C9A-CAD3-44F9-A7C0-4EC1A1281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6459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74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Risposta: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X\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it-IT" sz="4000" i="1" dirty="0">
                <a:solidFill>
                  <a:srgbClr val="FFFF00"/>
                </a:solidFill>
              </a:rPr>
              <a:t>= 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D6C55-C6EA-4BAA-B2CC-4451CE5F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66" y="1877958"/>
            <a:ext cx="5530503" cy="32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5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Dati due insiemi </a:t>
            </a:r>
            <a:r>
              <a:rPr lang="it-IT" sz="2500" i="1" dirty="0"/>
              <a:t>X</a:t>
            </a:r>
            <a:r>
              <a:rPr lang="it-IT" sz="2500" dirty="0"/>
              <a:t> e </a:t>
            </a:r>
            <a:r>
              <a:rPr lang="it-IT" sz="2500" i="1" dirty="0"/>
              <a:t>Y, </a:t>
            </a:r>
            <a:r>
              <a:rPr lang="it-IT" sz="2500" dirty="0"/>
              <a:t>determinare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\Y</a:t>
            </a:r>
            <a:r>
              <a:rPr lang="it-IT" sz="4000" i="1" dirty="0">
                <a:solidFill>
                  <a:srgbClr val="FFFF00"/>
                </a:solidFill>
              </a:rPr>
              <a:t>= …</a:t>
            </a: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75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Dati due insiemi </a:t>
            </a:r>
            <a:r>
              <a:rPr lang="it-IT" sz="2500" i="1" dirty="0"/>
              <a:t>X</a:t>
            </a:r>
            <a:r>
              <a:rPr lang="it-IT" sz="2500" dirty="0"/>
              <a:t> e </a:t>
            </a:r>
            <a:r>
              <a:rPr lang="it-IT" sz="2500" i="1" dirty="0"/>
              <a:t>Y, </a:t>
            </a:r>
            <a:r>
              <a:rPr lang="it-IT" sz="2500" dirty="0"/>
              <a:t>determinare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\Y</a:t>
            </a:r>
            <a:r>
              <a:rPr lang="it-IT" sz="4000" i="1" dirty="0">
                <a:solidFill>
                  <a:srgbClr val="FFFF00"/>
                </a:solidFill>
              </a:rPr>
              <a:t>= …</a:t>
            </a: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D6C9042-AB5A-4319-93CF-626718CF2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66" y="1877958"/>
            <a:ext cx="5530503" cy="32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79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DB11-7D7F-47AE-8E18-1F6DAD9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Quesito n.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135D2-B3DE-45FB-A269-75BBC1E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/>
              <a:t>Risposta: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(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4000" dirty="0">
                <a:solidFill>
                  <a:srgbClr val="FFFF00"/>
                </a:solidFill>
                <a:sym typeface="Symbol" panose="05050102010706020507" pitchFamily="18" charset="2"/>
              </a:rPr>
              <a:t></a:t>
            </a:r>
            <a:r>
              <a:rPr lang="it-IT" sz="4000" i="1" dirty="0">
                <a:solidFill>
                  <a:srgbClr val="FFFF00"/>
                </a:solidFill>
              </a:rPr>
              <a:t>Y</a:t>
            </a:r>
            <a:r>
              <a:rPr lang="it-IT" sz="4000" dirty="0">
                <a:solidFill>
                  <a:srgbClr val="FFFF00"/>
                </a:solidFill>
              </a:rPr>
              <a:t>)</a:t>
            </a:r>
            <a:r>
              <a:rPr lang="it-IT" sz="4000" i="1" dirty="0">
                <a:solidFill>
                  <a:srgbClr val="FFFF00"/>
                </a:solidFill>
                <a:sym typeface="Symbol" panose="05050102010706020507" pitchFamily="18" charset="2"/>
              </a:rPr>
              <a:t>\Y</a:t>
            </a:r>
            <a:r>
              <a:rPr lang="it-IT" sz="4000" i="1" dirty="0">
                <a:solidFill>
                  <a:srgbClr val="FFFF00"/>
                </a:solidFill>
              </a:rPr>
              <a:t>= X\Y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 descr="Immagine che contiene gioco, pallacanestro&#10;&#10;Descrizione generata automaticamente">
            <a:extLst>
              <a:ext uri="{FF2B5EF4-FFF2-40B4-BE49-F238E27FC236}">
                <a16:creationId xmlns:a16="http://schemas.microsoft.com/office/drawing/2014/main" id="{A668F43B-3E54-4485-B986-AEBA9789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34906"/>
            <a:ext cx="5449889" cy="31881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9BD12-B305-4AE3-88CE-E4108871EF51}"/>
              </a:ext>
            </a:extLst>
          </p:cNvPr>
          <p:cNvSpPr/>
          <p:nvPr/>
        </p:nvSpPr>
        <p:spPr>
          <a:xfrm>
            <a:off x="2535133" y="2891037"/>
            <a:ext cx="4850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39B3AA0-39DF-4325-94A7-01A9CDFD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85" y="1770490"/>
            <a:ext cx="5565378" cy="32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4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6F151-064C-49EE-8F5E-02AEE64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Quesito n. 3 – Completa il teorema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822B2-132E-48F7-A712-E7302AF9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Se </a:t>
            </a:r>
            <a:r>
              <a:rPr lang="it-IT" sz="3000" i="1" dirty="0">
                <a:solidFill>
                  <a:srgbClr val="FFFF00"/>
                </a:solidFill>
              </a:rPr>
              <a:t>X, Y</a:t>
            </a:r>
            <a:r>
              <a:rPr lang="it-IT" sz="3000" dirty="0">
                <a:solidFill>
                  <a:srgbClr val="FFFF00"/>
                </a:solidFill>
              </a:rPr>
              <a:t> sono insiemi tali che ………………………………………………….,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(IPOTESI)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allora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(TESI)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3A4571-02EF-43EA-B0DD-44188CF8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303" y="4769643"/>
            <a:ext cx="3243286" cy="189548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863F8E-144A-440D-8C2E-4A7D97497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57720"/>
              </p:ext>
            </p:extLst>
          </p:nvPr>
        </p:nvGraphicFramePr>
        <p:xfrm>
          <a:off x="3299589" y="4086368"/>
          <a:ext cx="4425120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041120" imgH="203040" progId="Equation.DSMT4">
                  <p:embed/>
                </p:oleObj>
              </mc:Choice>
              <mc:Fallback>
                <p:oleObj name="Equation" r:id="rId4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9589" y="4086368"/>
                        <a:ext cx="4425120" cy="86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97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6F151-064C-49EE-8F5E-02AEE64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Quesito n. 4 – Completa il teorema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822B2-132E-48F7-A712-E7302AF9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Se </a:t>
            </a:r>
            <a:r>
              <a:rPr lang="it-IT" sz="3000" i="1" dirty="0">
                <a:solidFill>
                  <a:srgbClr val="FFFF00"/>
                </a:solidFill>
              </a:rPr>
              <a:t>X, Y</a:t>
            </a:r>
            <a:r>
              <a:rPr lang="it-IT" sz="3000" dirty="0">
                <a:solidFill>
                  <a:srgbClr val="FFFF00"/>
                </a:solidFill>
              </a:rPr>
              <a:t> sono insiemi tali che ………………………………………………….,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(IPOTESI)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allora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(TESI)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3A4571-02EF-43EA-B0DD-44188CF8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303" y="4769643"/>
            <a:ext cx="3243286" cy="189548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863F8E-144A-440D-8C2E-4A7D97497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9589" y="4086368"/>
          <a:ext cx="4425120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041120" imgH="203040" progId="Equation.DSMT4">
                  <p:embed/>
                </p:oleObj>
              </mc:Choice>
              <mc:Fallback>
                <p:oleObj name="Equation" r:id="rId4" imgW="1041120" imgH="2030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863F8E-144A-440D-8C2E-4A7D97497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9589" y="4086368"/>
                        <a:ext cx="4425120" cy="86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14B19A4-E864-4188-96F7-DF7C867C3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88273"/>
              </p:ext>
            </p:extLst>
          </p:nvPr>
        </p:nvGraphicFramePr>
        <p:xfrm>
          <a:off x="3299589" y="4086368"/>
          <a:ext cx="4425120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1041120" imgH="203040" progId="Equation.DSMT4">
                  <p:embed/>
                </p:oleObj>
              </mc:Choice>
              <mc:Fallback>
                <p:oleObj name="Equation" r:id="rId6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9589" y="4086368"/>
                        <a:ext cx="4425120" cy="86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530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6F151-064C-49EE-8F5E-02AEE64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Quesito n. 3 – Risposta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822B2-132E-48F7-A712-E7302AF9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Se </a:t>
            </a:r>
            <a:r>
              <a:rPr lang="it-IT" sz="3000" i="1" dirty="0">
                <a:solidFill>
                  <a:srgbClr val="FFFF00"/>
                </a:solidFill>
              </a:rPr>
              <a:t>X, Y</a:t>
            </a:r>
            <a:r>
              <a:rPr lang="it-IT" sz="3000" dirty="0">
                <a:solidFill>
                  <a:srgbClr val="FFFF00"/>
                </a:solidFill>
              </a:rPr>
              <a:t> sono insiemi tali che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(IPOTESI)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allora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(TESI)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863F8E-144A-440D-8C2E-4A7D97497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84818"/>
              </p:ext>
            </p:extLst>
          </p:nvPr>
        </p:nvGraphicFramePr>
        <p:xfrm>
          <a:off x="3637905" y="4543401"/>
          <a:ext cx="4425120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863F8E-144A-440D-8C2E-4A7D97497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7905" y="4543401"/>
                        <a:ext cx="4425120" cy="86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0D5AF76-0CFF-421A-B618-2657F61D5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47187"/>
              </p:ext>
            </p:extLst>
          </p:nvPr>
        </p:nvGraphicFramePr>
        <p:xfrm>
          <a:off x="4464050" y="2805112"/>
          <a:ext cx="2921448" cy="79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749160" imgH="203040" progId="Equation.DSMT4">
                  <p:embed/>
                </p:oleObj>
              </mc:Choice>
              <mc:Fallback>
                <p:oleObj name="Equation" r:id="rId5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4050" y="2805112"/>
                        <a:ext cx="2921448" cy="79225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64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6F151-064C-49EE-8F5E-02AEE64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Quesito n. 4 – Risposta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822B2-132E-48F7-A712-E7302AF9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Se </a:t>
            </a:r>
            <a:r>
              <a:rPr lang="it-IT" sz="3000" i="1" dirty="0">
                <a:solidFill>
                  <a:srgbClr val="FFFF00"/>
                </a:solidFill>
              </a:rPr>
              <a:t>X, Y</a:t>
            </a:r>
            <a:r>
              <a:rPr lang="it-IT" sz="3000" dirty="0">
                <a:solidFill>
                  <a:srgbClr val="FFFF00"/>
                </a:solidFill>
              </a:rPr>
              <a:t> sono insiemi tali che</a:t>
            </a:r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(IPOTESI)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allora </a:t>
            </a:r>
          </a:p>
          <a:p>
            <a:pPr marL="0" indent="0" algn="ctr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(TESI)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14B19A4-E864-4188-96F7-DF7C867C3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69533"/>
              </p:ext>
            </p:extLst>
          </p:nvPr>
        </p:nvGraphicFramePr>
        <p:xfrm>
          <a:off x="3950049" y="4288029"/>
          <a:ext cx="4425120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114B19A4-E864-4188-96F7-DF7C867C3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0049" y="4288029"/>
                        <a:ext cx="4425120" cy="86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66BAAC7-049C-4046-A732-7BF7C2E06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92081"/>
              </p:ext>
            </p:extLst>
          </p:nvPr>
        </p:nvGraphicFramePr>
        <p:xfrm>
          <a:off x="4964544" y="2694277"/>
          <a:ext cx="2101274" cy="88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4544" y="2694277"/>
                        <a:ext cx="2101274" cy="88474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58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91F38-05E4-494F-BE0D-D3CDDFC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sz="3900"/>
              <a:t>Insieme complementare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908C0-1AC9-495E-BBC3-17134BA5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Sia </a:t>
            </a:r>
            <a:r>
              <a:rPr lang="it-IT" i="1" dirty="0"/>
              <a:t>X </a:t>
            </a:r>
            <a:r>
              <a:rPr lang="it-IT" dirty="0"/>
              <a:t>un insieme e sia </a:t>
            </a:r>
            <a:r>
              <a:rPr lang="it-IT" i="1" dirty="0"/>
              <a:t>Y</a:t>
            </a:r>
            <a:r>
              <a:rPr lang="it-IT" dirty="0"/>
              <a:t> un suo sottoinsieme. Allora </a:t>
            </a:r>
            <a:r>
              <a:rPr lang="it-IT" i="1" dirty="0"/>
              <a:t>X</a:t>
            </a:r>
            <a:r>
              <a:rPr lang="it-IT" dirty="0"/>
              <a:t>\</a:t>
            </a:r>
            <a:r>
              <a:rPr lang="it-IT" i="1" dirty="0"/>
              <a:t>Y </a:t>
            </a:r>
            <a:r>
              <a:rPr lang="it-IT" dirty="0"/>
              <a:t>si dice </a:t>
            </a:r>
            <a:r>
              <a:rPr lang="it-IT" b="1" dirty="0">
                <a:solidFill>
                  <a:srgbClr val="FFFF00"/>
                </a:solidFill>
              </a:rPr>
              <a:t>(insieme) complementare </a:t>
            </a:r>
            <a:r>
              <a:rPr lang="it-IT" dirty="0">
                <a:solidFill>
                  <a:srgbClr val="FFFF00"/>
                </a:solidFill>
              </a:rPr>
              <a:t>di </a:t>
            </a:r>
            <a:r>
              <a:rPr lang="it-IT" i="1" dirty="0">
                <a:solidFill>
                  <a:srgbClr val="FFFF00"/>
                </a:solidFill>
              </a:rPr>
              <a:t>Y</a:t>
            </a:r>
            <a:r>
              <a:rPr lang="it-IT" dirty="0">
                <a:solidFill>
                  <a:srgbClr val="FFFF00"/>
                </a:solidFill>
              </a:rPr>
              <a:t> in </a:t>
            </a:r>
            <a:r>
              <a:rPr lang="it-IT" i="1" dirty="0">
                <a:solidFill>
                  <a:srgbClr val="FFFF00"/>
                </a:solidFill>
              </a:rPr>
              <a:t>X. 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 descr="Immagine che contiene disegnando, segnale, orologio&#10;&#10;Descrizione generata automaticamente">
            <a:extLst>
              <a:ext uri="{FF2B5EF4-FFF2-40B4-BE49-F238E27FC236}">
                <a16:creationId xmlns:a16="http://schemas.microsoft.com/office/drawing/2014/main" id="{CF5B9C34-8BC9-4B10-B24E-FD8689DA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623722"/>
            <a:ext cx="5449889" cy="3610552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3907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91F38-05E4-494F-BE0D-D3CDDFC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/>
              <a:t>Ad esempio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908C0-1AC9-495E-BBC3-17134BA5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L’insieme </a:t>
            </a:r>
            <a:r>
              <a:rPr lang="it-IT" i="1" dirty="0">
                <a:solidFill>
                  <a:srgbClr val="92D050"/>
                </a:solidFill>
              </a:rPr>
              <a:t>P</a:t>
            </a:r>
            <a:r>
              <a:rPr lang="it-IT" dirty="0">
                <a:solidFill>
                  <a:srgbClr val="92D050"/>
                </a:solidFill>
              </a:rPr>
              <a:t> degli interi pari </a:t>
            </a:r>
            <a:r>
              <a:rPr lang="it-IT" dirty="0"/>
              <a:t>e l’insieme </a:t>
            </a:r>
            <a:r>
              <a:rPr lang="it-IT" i="1" dirty="0">
                <a:solidFill>
                  <a:srgbClr val="FFFF00"/>
                </a:solidFill>
              </a:rPr>
              <a:t>D</a:t>
            </a:r>
            <a:r>
              <a:rPr lang="it-IT" dirty="0">
                <a:solidFill>
                  <a:srgbClr val="FFFF00"/>
                </a:solidFill>
              </a:rPr>
              <a:t> degli interi dispari </a:t>
            </a:r>
            <a:r>
              <a:rPr lang="it-IT" dirty="0"/>
              <a:t>sono l’uno il complementare dell’altro nell’insieme </a:t>
            </a:r>
            <a:r>
              <a:rPr lang="it-IT" i="1" dirty="0"/>
              <a:t>Z</a:t>
            </a:r>
            <a:r>
              <a:rPr lang="it-IT" dirty="0"/>
              <a:t> dei numeri interi. </a:t>
            </a:r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Immagine 4" descr="Immagine che contiene disegnando, gioco&#10;&#10;Descrizione generata automaticamente">
            <a:extLst>
              <a:ext uri="{FF2B5EF4-FFF2-40B4-BE49-F238E27FC236}">
                <a16:creationId xmlns:a16="http://schemas.microsoft.com/office/drawing/2014/main" id="{8F0A2314-F710-41FE-B6CF-DD6C50D0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623722"/>
            <a:ext cx="5449889" cy="3610552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00D51-A7AE-438E-8BF9-33CA1FB6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sz="3900"/>
              <a:t>Allora possiamo dire 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FBE156-26FA-42A9-AF2C-9A0CEC35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74741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i="1" dirty="0"/>
          </a:p>
          <a:p>
            <a:pPr marL="0" indent="0">
              <a:buNone/>
            </a:pPr>
            <a:r>
              <a:rPr lang="it-IT" sz="4000" i="1" dirty="0"/>
              <a:t>U = </a:t>
            </a:r>
            <a:r>
              <a:rPr lang="it-IT" sz="4000" dirty="0"/>
              <a:t>{</a:t>
            </a:r>
            <a:r>
              <a:rPr lang="it-IT" sz="4000" i="1" dirty="0"/>
              <a:t>x| </a:t>
            </a:r>
            <a:r>
              <a:rPr lang="it-IT" sz="4000" i="1" dirty="0" err="1"/>
              <a:t>x</a:t>
            </a:r>
            <a:r>
              <a:rPr lang="it-IT" sz="4000" dirty="0" err="1"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ym typeface="Symbol" panose="05050102010706020507" pitchFamily="18" charset="2"/>
              </a:rPr>
              <a:t>A</a:t>
            </a:r>
            <a:r>
              <a:rPr lang="it-IT" sz="4000" i="1" dirty="0">
                <a:sym typeface="Symbol" panose="05050102010706020507" pitchFamily="18" charset="2"/>
              </a:rPr>
              <a:t> </a:t>
            </a:r>
            <a:r>
              <a:rPr lang="it-IT" sz="4000" dirty="0">
                <a:sym typeface="Symbol" panose="05050102010706020507" pitchFamily="18" charset="2"/>
              </a:rPr>
              <a:t>e</a:t>
            </a:r>
            <a:r>
              <a:rPr lang="it-IT" sz="4000" i="1" dirty="0">
                <a:sym typeface="Symbol" panose="05050102010706020507" pitchFamily="18" charset="2"/>
              </a:rPr>
              <a:t> </a:t>
            </a:r>
            <a:r>
              <a:rPr lang="it-IT" sz="4000" i="1" dirty="0" err="1"/>
              <a:t>x</a:t>
            </a:r>
            <a:r>
              <a:rPr lang="it-IT" sz="4000" dirty="0" err="1">
                <a:sym typeface="Symbol" panose="05050102010706020507" pitchFamily="18" charset="2"/>
              </a:rPr>
              <a:t></a:t>
            </a:r>
            <a:r>
              <a:rPr lang="it-IT" sz="4000" i="1" dirty="0" err="1">
                <a:sym typeface="Symbol" panose="05050102010706020507" pitchFamily="18" charset="2"/>
              </a:rPr>
              <a:t>R</a:t>
            </a:r>
            <a:r>
              <a:rPr lang="it-IT" sz="4000" dirty="0"/>
              <a:t>}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C9054B-B4FE-44C5-8109-D0451E192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89405"/>
            <a:ext cx="5449889" cy="3079186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7837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6F151-064C-49EE-8F5E-02AEE64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Quesito n. 5 : in generale</a:t>
            </a:r>
            <a:br>
              <a:rPr lang="it-IT" dirty="0"/>
            </a:br>
            <a:r>
              <a:rPr lang="it-IT" dirty="0"/>
              <a:t>                e sotto opportune ipotesi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822B2-132E-48F7-A712-E7302AF9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Siano </a:t>
            </a:r>
            <a:r>
              <a:rPr lang="it-IT" sz="3000" i="1" dirty="0">
                <a:solidFill>
                  <a:srgbClr val="FFFF00"/>
                </a:solidFill>
              </a:rPr>
              <a:t>X, Y </a:t>
            </a:r>
            <a:r>
              <a:rPr lang="it-IT" sz="3000" dirty="0">
                <a:solidFill>
                  <a:srgbClr val="FFFF00"/>
                </a:solidFill>
              </a:rPr>
              <a:t>insiemi. Allora, </a:t>
            </a:r>
            <a:r>
              <a:rPr lang="it-IT" sz="3000" b="1" dirty="0">
                <a:solidFill>
                  <a:srgbClr val="FFFF00"/>
                </a:solidFill>
              </a:rPr>
              <a:t>in generale</a:t>
            </a:r>
            <a:r>
              <a:rPr lang="it-IT" sz="3000" dirty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Se </a:t>
            </a:r>
            <a:r>
              <a:rPr lang="it-IT" sz="3000" i="1" dirty="0">
                <a:solidFill>
                  <a:srgbClr val="FFFF00"/>
                </a:solidFill>
              </a:rPr>
              <a:t>X</a:t>
            </a: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</a:t>
            </a:r>
            <a:r>
              <a:rPr lang="it-IT" sz="3000" i="1" dirty="0">
                <a:solidFill>
                  <a:srgbClr val="FFFF00"/>
                </a:solidFill>
              </a:rPr>
              <a:t>Y</a:t>
            </a:r>
            <a:r>
              <a:rPr lang="it-IT" sz="3000" dirty="0">
                <a:solidFill>
                  <a:srgbClr val="FFFF00"/>
                </a:solidFill>
              </a:rPr>
              <a:t>, allora</a:t>
            </a:r>
          </a:p>
          <a:p>
            <a:pPr marL="0" indent="0" algn="ctr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14B19A4-E864-4188-96F7-DF7C867C3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0845"/>
              </p:ext>
            </p:extLst>
          </p:nvPr>
        </p:nvGraphicFramePr>
        <p:xfrm>
          <a:off x="3830638" y="4315215"/>
          <a:ext cx="4048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952200" imgH="203040" progId="Equation.DSMT4">
                  <p:embed/>
                </p:oleObj>
              </mc:Choice>
              <mc:Fallback>
                <p:oleObj name="Equation" r:id="rId3" imgW="95220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114B19A4-E864-4188-96F7-DF7C867C3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0638" y="4315215"/>
                        <a:ext cx="4048125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66BAAC7-049C-4046-A732-7BF7C2E06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5031"/>
              </p:ext>
            </p:extLst>
          </p:nvPr>
        </p:nvGraphicFramePr>
        <p:xfrm>
          <a:off x="3941763" y="2693988"/>
          <a:ext cx="41465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952200" imgH="203040" progId="Equation.DSMT4">
                  <p:embed/>
                </p:oleObj>
              </mc:Choice>
              <mc:Fallback>
                <p:oleObj name="Equation" r:id="rId5" imgW="952200" imgH="203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6BAAC7-049C-4046-A732-7BF7C2E0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1763" y="2693988"/>
                        <a:ext cx="4146550" cy="885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756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6F151-064C-49EE-8F5E-02AEE64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Quesito n. </a:t>
            </a:r>
            <a:r>
              <a:rPr lang="it-IT"/>
              <a:t>5  </a:t>
            </a:r>
            <a:r>
              <a:rPr lang="it-IT" dirty="0"/>
              <a:t>- Risposta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822B2-132E-48F7-A712-E7302AF9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Siano </a:t>
            </a:r>
            <a:r>
              <a:rPr lang="it-IT" sz="3000" i="1" dirty="0">
                <a:solidFill>
                  <a:srgbClr val="FFFF00"/>
                </a:solidFill>
              </a:rPr>
              <a:t>X, Y </a:t>
            </a:r>
            <a:r>
              <a:rPr lang="it-IT" sz="3000" dirty="0">
                <a:solidFill>
                  <a:srgbClr val="FFFF00"/>
                </a:solidFill>
              </a:rPr>
              <a:t>insiemi. Allora, </a:t>
            </a:r>
            <a:r>
              <a:rPr lang="it-IT" sz="3000" b="1" dirty="0">
                <a:solidFill>
                  <a:srgbClr val="FFFF00"/>
                </a:solidFill>
              </a:rPr>
              <a:t>in generale</a:t>
            </a:r>
            <a:r>
              <a:rPr lang="it-IT" sz="3000" dirty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Se </a:t>
            </a:r>
            <a:r>
              <a:rPr lang="it-IT" sz="3000" i="1" dirty="0">
                <a:solidFill>
                  <a:srgbClr val="FFFF00"/>
                </a:solidFill>
              </a:rPr>
              <a:t>X</a:t>
            </a:r>
            <a:r>
              <a:rPr lang="it-IT" sz="3000" dirty="0">
                <a:solidFill>
                  <a:srgbClr val="FFFF00"/>
                </a:solidFill>
                <a:sym typeface="Symbol" panose="05050102010706020507" pitchFamily="18" charset="2"/>
              </a:rPr>
              <a:t></a:t>
            </a:r>
            <a:r>
              <a:rPr lang="it-IT" sz="3000" i="1" dirty="0">
                <a:solidFill>
                  <a:srgbClr val="FFFF00"/>
                </a:solidFill>
              </a:rPr>
              <a:t>Y</a:t>
            </a:r>
            <a:r>
              <a:rPr lang="it-IT" sz="3000" dirty="0">
                <a:solidFill>
                  <a:srgbClr val="FFFF00"/>
                </a:solidFill>
              </a:rPr>
              <a:t>, allora</a:t>
            </a:r>
          </a:p>
          <a:p>
            <a:pPr marL="0" indent="0" algn="ctr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>
              <a:solidFill>
                <a:srgbClr val="FFFF00"/>
              </a:solidFill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14B19A4-E864-4188-96F7-DF7C867C3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13798"/>
              </p:ext>
            </p:extLst>
          </p:nvPr>
        </p:nvGraphicFramePr>
        <p:xfrm>
          <a:off x="3776663" y="4314825"/>
          <a:ext cx="4156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977760" imgH="203040" progId="Equation.DSMT4">
                  <p:embed/>
                </p:oleObj>
              </mc:Choice>
              <mc:Fallback>
                <p:oleObj name="Equation" r:id="rId3" imgW="97776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114B19A4-E864-4188-96F7-DF7C867C3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6663" y="4314825"/>
                        <a:ext cx="4156075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66BAAC7-049C-4046-A732-7BF7C2E06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51059"/>
              </p:ext>
            </p:extLst>
          </p:nvPr>
        </p:nvGraphicFramePr>
        <p:xfrm>
          <a:off x="3249613" y="2693988"/>
          <a:ext cx="5530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1269720" imgH="203040" progId="Equation.DSMT4">
                  <p:embed/>
                </p:oleObj>
              </mc:Choice>
              <mc:Fallback>
                <p:oleObj name="Equation" r:id="rId5" imgW="1269720" imgH="203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6BAAC7-049C-4046-A732-7BF7C2E0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9613" y="2693988"/>
                        <a:ext cx="5530850" cy="885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5CF416FF-12DF-4BBA-8644-B3D9973A4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590" y="2693988"/>
            <a:ext cx="2003098" cy="11706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B6F06D-9DC7-449E-A9FE-86CEFA645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452" y="4064338"/>
            <a:ext cx="1968236" cy="14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00D51-A7AE-438E-8BF9-33CA1FB6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470324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 dirty="0"/>
              <a:t>Analogamente, possiamo dire 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FBE156-26FA-42A9-AF2C-9A0CEC35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5" y="2438400"/>
            <a:ext cx="535539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 </a:t>
            </a:r>
          </a:p>
          <a:p>
            <a:pPr marL="0" indent="0">
              <a:buNone/>
            </a:pPr>
            <a:endParaRPr lang="it-IT" sz="3000" i="1" dirty="0"/>
          </a:p>
          <a:p>
            <a:pPr marL="0" indent="0">
              <a:buNone/>
            </a:pPr>
            <a:r>
              <a:rPr lang="it-IT" sz="3200" i="1" dirty="0"/>
              <a:t>Q = </a:t>
            </a:r>
            <a:r>
              <a:rPr lang="it-IT" sz="3200" dirty="0"/>
              <a:t>{</a:t>
            </a:r>
            <a:r>
              <a:rPr lang="it-IT" sz="3200" i="1" dirty="0"/>
              <a:t>x| </a:t>
            </a:r>
            <a:r>
              <a:rPr lang="it-IT" sz="3200" i="1" dirty="0" err="1"/>
              <a:t>x</a:t>
            </a:r>
            <a:r>
              <a:rPr lang="it-IT" sz="3200" dirty="0" err="1">
                <a:sym typeface="Symbol" panose="05050102010706020507" pitchFamily="18" charset="2"/>
              </a:rPr>
              <a:t></a:t>
            </a:r>
            <a:r>
              <a:rPr lang="it-IT" sz="3200" i="1" dirty="0" err="1">
                <a:sym typeface="Symbol" panose="05050102010706020507" pitchFamily="18" charset="2"/>
              </a:rPr>
              <a:t>X</a:t>
            </a:r>
            <a:r>
              <a:rPr lang="it-IT" sz="3200" i="1" dirty="0">
                <a:sym typeface="Symbol" panose="05050102010706020507" pitchFamily="18" charset="2"/>
              </a:rPr>
              <a:t> </a:t>
            </a:r>
            <a:r>
              <a:rPr lang="it-IT" sz="3200" dirty="0">
                <a:sym typeface="Symbol" panose="05050102010706020507" pitchFamily="18" charset="2"/>
              </a:rPr>
              <a:t>e</a:t>
            </a:r>
            <a:r>
              <a:rPr lang="it-IT" sz="3200" i="1" dirty="0">
                <a:sym typeface="Symbol" panose="05050102010706020507" pitchFamily="18" charset="2"/>
              </a:rPr>
              <a:t> </a:t>
            </a:r>
            <a:r>
              <a:rPr lang="it-IT" sz="3200" i="1" dirty="0" err="1"/>
              <a:t>x</a:t>
            </a:r>
            <a:r>
              <a:rPr lang="it-IT" sz="3200" dirty="0" err="1">
                <a:sym typeface="Symbol" panose="05050102010706020507" pitchFamily="18" charset="2"/>
              </a:rPr>
              <a:t></a:t>
            </a:r>
            <a:r>
              <a:rPr lang="it-IT" sz="3200" i="1" dirty="0" err="1">
                <a:sym typeface="Symbol" panose="05050102010706020507" pitchFamily="18" charset="2"/>
              </a:rPr>
              <a:t>Y</a:t>
            </a:r>
            <a:r>
              <a:rPr lang="it-IT" sz="3200" i="1" dirty="0">
                <a:sym typeface="Symbol" panose="05050102010706020507" pitchFamily="18" charset="2"/>
              </a:rPr>
              <a:t> </a:t>
            </a:r>
            <a:r>
              <a:rPr lang="it-IT" sz="3200" dirty="0">
                <a:sym typeface="Symbol" panose="05050102010706020507" pitchFamily="18" charset="2"/>
              </a:rPr>
              <a:t>e</a:t>
            </a:r>
            <a:r>
              <a:rPr lang="it-IT" sz="3200" i="1" dirty="0">
                <a:sym typeface="Symbol" panose="05050102010706020507" pitchFamily="18" charset="2"/>
              </a:rPr>
              <a:t> </a:t>
            </a:r>
            <a:r>
              <a:rPr lang="it-IT" sz="3200" i="1" dirty="0" err="1"/>
              <a:t>x</a:t>
            </a:r>
            <a:r>
              <a:rPr lang="it-IT" sz="3200" dirty="0" err="1">
                <a:sym typeface="Symbol" panose="05050102010706020507" pitchFamily="18" charset="2"/>
              </a:rPr>
              <a:t></a:t>
            </a:r>
            <a:r>
              <a:rPr lang="it-IT" sz="3200" i="1" dirty="0" err="1">
                <a:sym typeface="Symbol" panose="05050102010706020507" pitchFamily="18" charset="2"/>
              </a:rPr>
              <a:t>Z</a:t>
            </a:r>
            <a:r>
              <a:rPr lang="it-IT" sz="3200" dirty="0"/>
              <a:t>}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0F9E02-9529-4DE9-9A24-5554CE3C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800844"/>
            <a:ext cx="5449889" cy="3256308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823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27ED9C6F-41DF-4D9F-BA1A-51F35214C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572295-9D02-4625-8864-799D8625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it-IT" dirty="0"/>
              <a:t>Intersezione di insiemi</a:t>
            </a:r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229322-788F-4D9D-B670-83490ECE4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DF4A6DD-CB54-40FE-922D-F885BAA4E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36B936-6E57-4497-BC10-85264683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6" y="2548281"/>
            <a:ext cx="7152860" cy="3654389"/>
          </a:xfrm>
        </p:spPr>
        <p:txBody>
          <a:bodyPr>
            <a:normAutofit lnSpcReduction="10000"/>
          </a:bodyPr>
          <a:lstStyle/>
          <a:p>
            <a:r>
              <a:rPr lang="it-IT" sz="3000" i="1" dirty="0">
                <a:solidFill>
                  <a:schemeClr val="bg1"/>
                </a:solidFill>
              </a:rPr>
              <a:t>U</a:t>
            </a:r>
            <a:r>
              <a:rPr lang="it-IT" sz="3000" dirty="0">
                <a:solidFill>
                  <a:schemeClr val="bg1"/>
                </a:solidFill>
              </a:rPr>
              <a:t> = </a:t>
            </a:r>
            <a:r>
              <a:rPr lang="it-IT" sz="3000" i="1" dirty="0">
                <a:solidFill>
                  <a:schemeClr val="bg1"/>
                </a:solidFill>
              </a:rPr>
              <a:t>A </a:t>
            </a:r>
            <a:r>
              <a:rPr lang="it-IT" sz="3000" dirty="0">
                <a:solidFill>
                  <a:schemeClr val="bg1"/>
                </a:solidFill>
                <a:sym typeface="Symbol" panose="05050102010706020507" pitchFamily="18" charset="2"/>
              </a:rPr>
              <a:t> </a:t>
            </a:r>
            <a:r>
              <a:rPr lang="it-IT" sz="3000" i="1" dirty="0">
                <a:solidFill>
                  <a:schemeClr val="bg1"/>
                </a:solidFill>
              </a:rPr>
              <a:t>R</a:t>
            </a: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  <a:p>
            <a:r>
              <a:rPr lang="it-IT" sz="3000" i="1" dirty="0">
                <a:solidFill>
                  <a:schemeClr val="bg1"/>
                </a:solidFill>
              </a:rPr>
              <a:t>Q</a:t>
            </a:r>
            <a:r>
              <a:rPr lang="it-IT" sz="3000" dirty="0">
                <a:solidFill>
                  <a:schemeClr val="bg1"/>
                </a:solidFill>
              </a:rPr>
              <a:t> = </a:t>
            </a:r>
            <a:r>
              <a:rPr lang="it-IT" sz="3000" i="1" dirty="0">
                <a:solidFill>
                  <a:schemeClr val="bg1"/>
                </a:solidFill>
              </a:rPr>
              <a:t>X</a:t>
            </a:r>
            <a:r>
              <a:rPr lang="it-IT" sz="3000" dirty="0">
                <a:solidFill>
                  <a:schemeClr val="bg1"/>
                </a:solidFill>
                <a:sym typeface="Symbol" panose="05050102010706020507" pitchFamily="18" charset="2"/>
              </a:rPr>
              <a:t>  </a:t>
            </a:r>
            <a:r>
              <a:rPr lang="it-IT" sz="3000" i="1" dirty="0">
                <a:solidFill>
                  <a:schemeClr val="bg1"/>
                </a:solidFill>
              </a:rPr>
              <a:t>Y</a:t>
            </a:r>
            <a:r>
              <a:rPr lang="it-IT" sz="3000" dirty="0">
                <a:solidFill>
                  <a:schemeClr val="bg1"/>
                </a:solidFill>
                <a:sym typeface="Symbol" panose="05050102010706020507" pitchFamily="18" charset="2"/>
              </a:rPr>
              <a:t>  </a:t>
            </a:r>
            <a:r>
              <a:rPr lang="it-IT" sz="3000" i="1" dirty="0">
                <a:solidFill>
                  <a:schemeClr val="bg1"/>
                </a:solidFill>
                <a:sym typeface="Symbol" panose="05050102010706020507" pitchFamily="18" charset="2"/>
              </a:rPr>
              <a:t>Z</a:t>
            </a:r>
            <a:endParaRPr lang="it-IT" sz="3000" i="1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159DC3-1777-47BA-AE60-0D9EE8E1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503" y="4469632"/>
            <a:ext cx="2900481" cy="1733038"/>
          </a:xfrm>
          <a:prstGeom prst="rect">
            <a:avLst/>
          </a:prstGeom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C369D1-D11B-46FC-AC91-69FF9FC30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882" y="2548281"/>
            <a:ext cx="3067324" cy="1733038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B5FA75-0531-45B5-B7A1-C0578EC73DD6}"/>
              </a:ext>
            </a:extLst>
          </p:cNvPr>
          <p:cNvSpPr txBox="1"/>
          <p:nvPr/>
        </p:nvSpPr>
        <p:spPr>
          <a:xfrm>
            <a:off x="6885709" y="2625436"/>
            <a:ext cx="4946073" cy="201593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rgbClr val="0070C0"/>
                </a:solidFill>
              </a:rPr>
              <a:t>DEFINIZIONE</a:t>
            </a:r>
            <a:r>
              <a:rPr lang="it-IT" sz="2000" dirty="0">
                <a:solidFill>
                  <a:srgbClr val="0070C0"/>
                </a:solidFill>
              </a:rPr>
              <a:t>:</a:t>
            </a:r>
          </a:p>
          <a:p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i="1" dirty="0">
                <a:solidFill>
                  <a:srgbClr val="0070C0"/>
                </a:solidFill>
              </a:rPr>
              <a:t>Dati U</a:t>
            </a:r>
            <a:r>
              <a:rPr lang="it-IT" sz="2000" dirty="0">
                <a:solidFill>
                  <a:srgbClr val="0070C0"/>
                </a:solidFill>
              </a:rPr>
              <a:t> e </a:t>
            </a:r>
            <a:r>
              <a:rPr lang="it-IT" sz="2000" i="1" dirty="0">
                <a:solidFill>
                  <a:srgbClr val="0070C0"/>
                </a:solidFill>
              </a:rPr>
              <a:t>V</a:t>
            </a:r>
            <a:r>
              <a:rPr lang="it-IT" sz="2000" dirty="0">
                <a:solidFill>
                  <a:srgbClr val="0070C0"/>
                </a:solidFill>
              </a:rPr>
              <a:t> insiemi, si dice </a:t>
            </a:r>
            <a:r>
              <a:rPr lang="it-IT" sz="2000" b="1" i="1" dirty="0">
                <a:solidFill>
                  <a:srgbClr val="0070C0"/>
                </a:solidFill>
              </a:rPr>
              <a:t>intersezione</a:t>
            </a:r>
            <a:r>
              <a:rPr lang="it-IT" sz="2000" i="1" dirty="0">
                <a:solidFill>
                  <a:srgbClr val="0070C0"/>
                </a:solidFill>
              </a:rPr>
              <a:t> di U e V l’insieme </a:t>
            </a:r>
          </a:p>
          <a:p>
            <a:endParaRPr lang="it-IT" sz="2000" i="1" dirty="0">
              <a:solidFill>
                <a:srgbClr val="0070C0"/>
              </a:solidFill>
            </a:endParaRPr>
          </a:p>
          <a:p>
            <a:pPr algn="ctr"/>
            <a:r>
              <a:rPr lang="it-IT" sz="2500" i="1" dirty="0">
                <a:solidFill>
                  <a:srgbClr val="0070C0"/>
                </a:solidFill>
              </a:rPr>
              <a:t>U</a:t>
            </a:r>
            <a:r>
              <a:rPr lang="it-IT" sz="2500" dirty="0">
                <a:solidFill>
                  <a:srgbClr val="0070C0"/>
                </a:solidFill>
                <a:sym typeface="Symbol" panose="05050102010706020507" pitchFamily="18" charset="2"/>
              </a:rPr>
              <a:t></a:t>
            </a:r>
            <a:r>
              <a:rPr lang="it-IT" sz="2500" i="1" dirty="0">
                <a:solidFill>
                  <a:srgbClr val="0070C0"/>
                </a:solidFill>
              </a:rPr>
              <a:t>V = </a:t>
            </a:r>
            <a:r>
              <a:rPr lang="it-IT" sz="2500" dirty="0">
                <a:solidFill>
                  <a:srgbClr val="0070C0"/>
                </a:solidFill>
              </a:rPr>
              <a:t>{</a:t>
            </a:r>
            <a:r>
              <a:rPr lang="it-IT" sz="2500" i="1" dirty="0">
                <a:solidFill>
                  <a:srgbClr val="0070C0"/>
                </a:solidFill>
              </a:rPr>
              <a:t>x| </a:t>
            </a:r>
            <a:r>
              <a:rPr lang="it-IT" sz="2500" i="1" dirty="0" err="1">
                <a:solidFill>
                  <a:srgbClr val="0070C0"/>
                </a:solidFill>
              </a:rPr>
              <a:t>x</a:t>
            </a:r>
            <a:r>
              <a:rPr lang="it-IT" sz="2500" dirty="0" err="1">
                <a:solidFill>
                  <a:srgbClr val="0070C0"/>
                </a:solidFill>
                <a:sym typeface="Symbol" panose="05050102010706020507" pitchFamily="18" charset="2"/>
              </a:rPr>
              <a:t></a:t>
            </a:r>
            <a:r>
              <a:rPr lang="it-IT" sz="2500" i="1" dirty="0" err="1">
                <a:solidFill>
                  <a:srgbClr val="0070C0"/>
                </a:solidFill>
              </a:rPr>
              <a:t>U</a:t>
            </a:r>
            <a:r>
              <a:rPr lang="it-IT" sz="2500" i="1" dirty="0">
                <a:solidFill>
                  <a:srgbClr val="0070C0"/>
                </a:solidFill>
              </a:rPr>
              <a:t> </a:t>
            </a:r>
            <a:r>
              <a:rPr lang="it-IT" sz="2500" dirty="0">
                <a:solidFill>
                  <a:srgbClr val="0070C0"/>
                </a:solidFill>
              </a:rPr>
              <a:t>e</a:t>
            </a:r>
            <a:r>
              <a:rPr lang="it-IT" sz="2500" i="1" dirty="0">
                <a:solidFill>
                  <a:srgbClr val="0070C0"/>
                </a:solidFill>
              </a:rPr>
              <a:t> </a:t>
            </a:r>
            <a:r>
              <a:rPr lang="it-IT" sz="2500" i="1" dirty="0" err="1">
                <a:solidFill>
                  <a:srgbClr val="0070C0"/>
                </a:solidFill>
              </a:rPr>
              <a:t>x</a:t>
            </a:r>
            <a:r>
              <a:rPr lang="it-IT" sz="2500" dirty="0" err="1">
                <a:solidFill>
                  <a:srgbClr val="0070C0"/>
                </a:solidFill>
                <a:sym typeface="Symbol" panose="05050102010706020507" pitchFamily="18" charset="2"/>
              </a:rPr>
              <a:t></a:t>
            </a:r>
            <a:r>
              <a:rPr lang="it-IT" sz="2500" i="1" dirty="0" err="1">
                <a:solidFill>
                  <a:srgbClr val="0070C0"/>
                </a:solidFill>
              </a:rPr>
              <a:t>V</a:t>
            </a:r>
            <a:r>
              <a:rPr lang="it-IT" sz="2500" dirty="0">
                <a:solidFill>
                  <a:srgbClr val="0070C0"/>
                </a:solidFill>
              </a:rPr>
              <a:t>}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5897A5-5CBD-462B-BFC7-CE09AA551857}"/>
              </a:ext>
            </a:extLst>
          </p:cNvPr>
          <p:cNvSpPr txBox="1"/>
          <p:nvPr/>
        </p:nvSpPr>
        <p:spPr>
          <a:xfrm>
            <a:off x="6885709" y="4939145"/>
            <a:ext cx="406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La definizione si estende in modo ovvio a tre o più insiemi. </a:t>
            </a:r>
          </a:p>
        </p:txBody>
      </p:sp>
    </p:spTree>
    <p:extLst>
      <p:ext uri="{BB962C8B-B14F-4D97-AF65-F5344CB8AC3E}">
        <p14:creationId xmlns:p14="http://schemas.microsoft.com/office/powerpoint/2010/main" val="64557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D7ECD2-B60F-4F96-A7CB-04FB5C0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Parole chiave 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FC41-B91D-4D32-BE83-884AF6E0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27" y="3533713"/>
            <a:ext cx="494014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Intersezione di insiemi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Congiunzione di proposizioni</a:t>
            </a:r>
          </a:p>
          <a:p>
            <a:pPr marL="0" indent="0">
              <a:buNone/>
            </a:pPr>
            <a:endParaRPr lang="it-IT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Quantificatore esistenziale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Negazione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12B4A6-7967-4399-A60F-2B8DE24D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3514975"/>
            <a:ext cx="1057275" cy="5429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CF85CFA-5932-48E8-8F78-C2B3D156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4057900"/>
            <a:ext cx="1057275" cy="5429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6A48FE-8983-4987-9C0D-83BA73B3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08" y="4904331"/>
            <a:ext cx="628829" cy="6142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2E7880-FA1E-446E-8447-A226D229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88" y="5518537"/>
            <a:ext cx="636070" cy="62127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7C668C0-6499-46DF-B7DE-1A91DF0D9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877" y="3429469"/>
            <a:ext cx="531074" cy="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84714-69A9-44F1-8AA8-931F21C7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Congiunzione di proposizioni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7DFE6C-1A16-466B-A09B-6E3E846D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000" dirty="0"/>
              <a:t>Date le proposizioni </a:t>
            </a:r>
            <a:r>
              <a:rPr lang="it-IT" sz="3000" i="1" dirty="0"/>
              <a:t>P</a:t>
            </a:r>
            <a:r>
              <a:rPr lang="it-IT" sz="3000" dirty="0"/>
              <a:t> e </a:t>
            </a:r>
            <a:r>
              <a:rPr lang="it-IT" sz="3000" i="1" dirty="0"/>
              <a:t>Q</a:t>
            </a:r>
            <a:r>
              <a:rPr lang="it-IT" sz="3000" dirty="0"/>
              <a:t>, si dice </a:t>
            </a:r>
            <a:r>
              <a:rPr lang="it-IT" sz="3000" b="1" i="1" dirty="0">
                <a:solidFill>
                  <a:srgbClr val="FFFF00"/>
                </a:solidFill>
              </a:rPr>
              <a:t>congiunzione </a:t>
            </a:r>
            <a:r>
              <a:rPr lang="it-IT" sz="3000" dirty="0">
                <a:solidFill>
                  <a:schemeClr val="tx1">
                    <a:lumMod val="95000"/>
                  </a:schemeClr>
                </a:solidFill>
              </a:rPr>
              <a:t>di </a:t>
            </a:r>
            <a:r>
              <a:rPr lang="it-IT" sz="3000" i="1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it-IT" sz="3000" dirty="0">
                <a:solidFill>
                  <a:schemeClr val="tx1">
                    <a:lumMod val="95000"/>
                  </a:schemeClr>
                </a:solidFill>
              </a:rPr>
              <a:t> e </a:t>
            </a:r>
            <a:r>
              <a:rPr lang="it-IT" sz="3000" i="1" dirty="0">
                <a:solidFill>
                  <a:schemeClr val="tx1">
                    <a:lumMod val="95000"/>
                  </a:schemeClr>
                </a:solidFill>
              </a:rPr>
              <a:t>Q, </a:t>
            </a:r>
            <a:r>
              <a:rPr lang="it-IT" sz="3000" dirty="0">
                <a:solidFill>
                  <a:schemeClr val="tx1">
                    <a:lumMod val="95000"/>
                  </a:schemeClr>
                </a:solidFill>
              </a:rPr>
              <a:t> la proposizione </a:t>
            </a:r>
          </a:p>
          <a:p>
            <a:pPr marL="0" indent="0">
              <a:buNone/>
            </a:pPr>
            <a:endParaRPr lang="it-IT" sz="30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FFFF00"/>
                </a:solidFill>
              </a:rPr>
              <a:t>P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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</a:p>
          <a:p>
            <a:pPr marL="0" indent="0" algn="just">
              <a:buNone/>
            </a:pPr>
            <a:r>
              <a:rPr lang="it-IT" sz="3000" dirty="0"/>
              <a:t>che si legge</a:t>
            </a:r>
          </a:p>
          <a:p>
            <a:pPr marL="0" lvl="0" indent="0" algn="ctr">
              <a:buClr>
                <a:srgbClr val="ACD433"/>
              </a:buClr>
              <a:buNone/>
            </a:pPr>
            <a:r>
              <a:rPr lang="it-IT" sz="4000" b="1" i="1" dirty="0">
                <a:solidFill>
                  <a:srgbClr val="FFFF00"/>
                </a:solidFill>
              </a:rPr>
              <a:t>P </a:t>
            </a:r>
            <a:r>
              <a:rPr lang="it-IT" sz="4000" b="1" dirty="0">
                <a:solidFill>
                  <a:srgbClr val="FFFF00"/>
                </a:solidFill>
                <a:sym typeface="Symbol" panose="05050102010706020507" pitchFamily="18" charset="2"/>
              </a:rPr>
              <a:t>e </a:t>
            </a:r>
            <a:r>
              <a:rPr lang="it-IT" sz="4000" b="1" i="1" dirty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32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2FCB0-7521-4783-9F3A-D1CC06E6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Tavola di verità della congiunzione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725A5E5-5861-449C-8FB4-D810312E6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923235"/>
              </p:ext>
            </p:extLst>
          </p:nvPr>
        </p:nvGraphicFramePr>
        <p:xfrm>
          <a:off x="1103313" y="2052637"/>
          <a:ext cx="8947149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3256695755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32842494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343645013"/>
                    </a:ext>
                  </a:extLst>
                </a:gridCol>
              </a:tblGrid>
              <a:tr h="835416">
                <a:tc>
                  <a:txBody>
                    <a:bodyPr/>
                    <a:lstStyle/>
                    <a:p>
                      <a:pPr algn="just"/>
                      <a:r>
                        <a:rPr lang="it-IT" sz="5500" dirty="0"/>
                        <a:t>    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P</a:t>
                      </a:r>
                      <a:r>
                        <a:rPr lang="it-IT" sz="5500" dirty="0">
                          <a:sym typeface="Symbol" panose="05050102010706020507" pitchFamily="18" charset="2"/>
                        </a:rPr>
                        <a:t>Q</a:t>
                      </a:r>
                      <a:endParaRPr lang="it-IT" sz="5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64083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>
                          <a:solidFill>
                            <a:schemeClr val="bg1"/>
                          </a:solidFill>
                        </a:rPr>
                        <a:t>0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48688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30296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2427"/>
                  </a:ext>
                </a:extLst>
              </a:tr>
              <a:tr h="835416"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07649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B675983-6550-49A9-B6A3-F3B80BF5920E}"/>
              </a:ext>
            </a:extLst>
          </p:cNvPr>
          <p:cNvSpPr/>
          <p:nvPr/>
        </p:nvSpPr>
        <p:spPr>
          <a:xfrm>
            <a:off x="1948784" y="5792898"/>
            <a:ext cx="7256206" cy="79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4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976</Words>
  <Application>Microsoft Office PowerPoint</Application>
  <PresentationFormat>Widescreen</PresentationFormat>
  <Paragraphs>218</Paragraphs>
  <Slides>41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7" baseType="lpstr">
      <vt:lpstr>Arial</vt:lpstr>
      <vt:lpstr>Century Gothic</vt:lpstr>
      <vt:lpstr>Wingdings 3</vt:lpstr>
      <vt:lpstr>Ione</vt:lpstr>
      <vt:lpstr>1_Ione</vt:lpstr>
      <vt:lpstr>Equation</vt:lpstr>
      <vt:lpstr>PRECORSO DI MATEMATICA</vt:lpstr>
      <vt:lpstr>Ricordiamo Peano …</vt:lpstr>
      <vt:lpstr>… e introduciamo gli insiemi:</vt:lpstr>
      <vt:lpstr>Allora possiamo dire che</vt:lpstr>
      <vt:lpstr>Analogamente, possiamo dire che</vt:lpstr>
      <vt:lpstr>Intersezione di insiemi</vt:lpstr>
      <vt:lpstr>Parole chiave </vt:lpstr>
      <vt:lpstr>Congiunzione di proposizioni</vt:lpstr>
      <vt:lpstr>Tavola di verità della congiunzione</vt:lpstr>
      <vt:lpstr>Esempi di congiunzione</vt:lpstr>
      <vt:lpstr>Parole chiave </vt:lpstr>
      <vt:lpstr>Disgiunzione di proposizioni</vt:lpstr>
      <vt:lpstr>Tavola di verità della disgiunzione</vt:lpstr>
      <vt:lpstr>Esempi di disgiunzione</vt:lpstr>
      <vt:lpstr>Ricapitolando …</vt:lpstr>
      <vt:lpstr>E invece …</vt:lpstr>
      <vt:lpstr>E quindi …</vt:lpstr>
      <vt:lpstr>E quindi …</vt:lpstr>
      <vt:lpstr> questa è l’unione</vt:lpstr>
      <vt:lpstr> questa è l’intersezione</vt:lpstr>
      <vt:lpstr>Inoltre …</vt:lpstr>
      <vt:lpstr>In tal caso …</vt:lpstr>
      <vt:lpstr>In tal caso …</vt:lpstr>
      <vt:lpstr>In tal caso …</vt:lpstr>
      <vt:lpstr>Ritornando ancora a Peano…</vt:lpstr>
      <vt:lpstr>Un’altra operazione tra insiemi</vt:lpstr>
      <vt:lpstr>Quesito n.1</vt:lpstr>
      <vt:lpstr>Quesito n.1</vt:lpstr>
      <vt:lpstr>Quesito n.1</vt:lpstr>
      <vt:lpstr>Quesito n.1</vt:lpstr>
      <vt:lpstr>Quesito n. 2</vt:lpstr>
      <vt:lpstr>Quesito n. 2</vt:lpstr>
      <vt:lpstr>Quesito n. 2</vt:lpstr>
      <vt:lpstr>Quesito n. 3 – Completa il teorema</vt:lpstr>
      <vt:lpstr>Quesito n. 4 – Completa il teorema</vt:lpstr>
      <vt:lpstr>Quesito n. 3 – Risposta</vt:lpstr>
      <vt:lpstr>Quesito n. 4 – Risposta</vt:lpstr>
      <vt:lpstr>Insieme complementare</vt:lpstr>
      <vt:lpstr>Ad esempio …</vt:lpstr>
      <vt:lpstr>Quesito n. 5 : in generale                 e sotto opportune ipotesi</vt:lpstr>
      <vt:lpstr>Quesito n. 5  - Risposta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11</cp:revision>
  <cp:lastPrinted>2020-09-17T09:59:01Z</cp:lastPrinted>
  <dcterms:created xsi:type="dcterms:W3CDTF">2020-09-02T10:31:33Z</dcterms:created>
  <dcterms:modified xsi:type="dcterms:W3CDTF">2020-09-24T14:41:24Z</dcterms:modified>
</cp:coreProperties>
</file>