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1"/>
  </p:sldMasterIdLst>
  <p:sldIdLst>
    <p:sldId id="257" r:id="rId2"/>
    <p:sldId id="258" r:id="rId3"/>
    <p:sldId id="259" r:id="rId4"/>
    <p:sldId id="277" r:id="rId5"/>
    <p:sldId id="29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0" r:id="rId30"/>
    <p:sldId id="285" r:id="rId31"/>
    <p:sldId id="289" r:id="rId32"/>
    <p:sldId id="286" r:id="rId33"/>
    <p:sldId id="287" r:id="rId34"/>
    <p:sldId id="288" r:id="rId35"/>
    <p:sldId id="294" r:id="rId36"/>
    <p:sldId id="292" r:id="rId37"/>
    <p:sldId id="293" r:id="rId38"/>
    <p:sldId id="295" r:id="rId39"/>
    <p:sldId id="296" r:id="rId40"/>
    <p:sldId id="298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herita Barile" initials="MB" lastIdx="1" clrIdx="0">
    <p:extLst>
      <p:ext uri="{19B8F6BF-5375-455C-9EA6-DF929625EA0E}">
        <p15:presenceInfo xmlns:p15="http://schemas.microsoft.com/office/powerpoint/2012/main" userId="0a0ee7463b3500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433"/>
    <a:srgbClr val="BA5915"/>
    <a:srgbClr val="7B6555"/>
    <a:srgbClr val="585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6:18.87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7616 242 4384,'-59'-63'1994,"49"52"-1433,-1 1 0,1 0 0,-2 1 0,1 0 0,-1 0 0,-11-4-561,0 2 140,0 1 0,-1 2 1,1 0-1,-2 1 1,1 2-1,-20-2-140,-37-2 214,-33 3-214,-176-10 1054,-237-4-156,-203 28-253,170 20-518,392-11-166,1 6-1,-55 20 40,-245 82-90,321-84 25,-221 67-169,-308 137 234,525-176 0,3 7 0,3 5 0,1 10 0,-2-1-22,-56 38-45,125-76 28,-41 39 39,27-8 0,-36 46 0,23-23 0,79-82 0,-79 79 0,5 4 0,1 8 0,-174 267-16,133-158 2,-16 55 14,144-261 8,5-8-2,-123 234 129,88-158-36,-26 78-99,20-21 63,6 1 0,6 2 1,7 2-1,6 1 0,7 0 0,5 130-63,11-178-27,4 0 1,5 0-1,10 32 27,0-35 85,6-2-1,8 14-84,-15-55 74,3-1 0,2-1-1,3-1 1,10 13-74,21 19 55,4-2 0,2-3 0,63 57-55,-127-135 0,71 67-35,-58-57-260,0 0 0,1-1-1,0 0 1,11 4 295,39 12-730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8:21.0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323 281 1472,'-21'-96'981,"-6"-71"5280,27 165-6201,0 1 0,0 0-1,-1 0 1,1 0 0,0-1-1,-1 1 1,1 0 0,-1 0-1,1 0 1,-1 0 0,1 0-1,-1 0 1,0-1-60,0 2 10,1 0 1,0 0-1,0 0 0,0 0 0,-1 0 0,1 0 0,0 0 1,0 0-1,-1 0 0,1 0 0,0 0 0,0 0 1,-1 0-1,1 0 0,0 0 0,0 0 0,0 0 1,-1 0-1,1 0 0,0 0 0,0 0 0,-1 1 0,1-1 1,0 0-1,0 0 0,0 0 0,0 0 0,-1 0 1,1 1-1,0-1 0,0 0 0,0 0 0,0 0 1,0 1-1,-1-1 0,1 0 0,0 0-10,-2 5 6,-1 0 1,1 0-1,0 0 0,0 0 0,0 1-6,-10 44 266,2 1-1,3-1 1,-1 39-266,6-65 137,-6 146 1313,8 58-1450,12-1 741,13 33-741,-10-124 139,23 292 425,-24 2-376,-31 126-181,0 100 2,19-277 256,-10 515 436,-50-236 115,41-511-560,-6 84 123,-29 239 95,39-369-439,1-7 356,-15 55-391,20-116 272,6-23-163,-1 0 1,0-1-1,-1 1 1,0 0-1,-1-1 0,0 1 1,0-1-1,-3 3-109,7-11-12,0-1-1,0 1 1,0-1-1,-1 1 1,1-1-1,0 1 0,0-1 1,-1 0-1,1 1 1,0-1-1,-1 1 1,1-1-1,-1 0 1,1 1-1,0-1 1,-1 0-1,1 0 1,-1 1-1,1-1 1,-1 0-1,1 0 1,-1 0-1,1 1 1,-1-1-1,1 0 1,-1 0-1,1 0 1,-1 0-1,1 0 1,-1 0-1,1 0 1,-1 0-1,1 0 1,-1 0-1,1-1 1,-1 1-1,1 0 1,-1 0-1,1 0 0,-1-1 1,1 1-1,0 0 1,-1 0-1,1-1 1,-1 1-1,1 0 1,0-1-1,-1 1 1,1-1-1,0 1 1,-1 0-1,1-1 13,-1 0-197,1 0-1,-1 1 1,1-1-1,0 0 1,-1 0-1,1 0 1,0 0-1,-1 1 1,1-1-1,0 0 1,0 0-1,0 0 1,0 0-1,0 0 1,0 0-1,0 0 0,0 0 1,0 1-1,0-1 1,1 0-1,-1 0 1,0 0-1,1 0 1,-1 0-1,0 1 1,1-1-1,-1 0 198,9-4-4410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8:22.1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309 93 5152,'-13'-16'1236,"-1"1"0,0 1 0,-1 0 0,-8-5-1236,21 17 20,-1 1 0,1 0 0,-1-1 0,1 1 0,-1 0 1,1 0-1,-1 1 0,0-1 0,1 1 0,-1-1 0,0 1 0,0 0 1,1 0-1,-1 0 0,0 0 0,0 0 0,1 1 0,-1-1 0,0 1 1,1 0-1,-1 0 0,0 0 0,1 0 0,-2 1-20,-8 4-54,1 0 1,1 1-1,-1 1 0,-6 6 54,15-13 9,-7 7 52,1 0-1,-1 0 1,2 1-1,-1 0 1,1 0 0,0 1-1,1 0 1,0 0-1,1 1 1,0 0 0,1-1-1,0 1 1,0 1-1,1-1 1,1 1 0,0-1-1,0 1 1,1 0-1,1-1 1,0 1 0,1 0-1,0 0 1,0-1 0,2 1-1,-1-1 1,1 1-1,1-1 1,0 0 0,1 0-1,0-1 1,0 1-1,1-1 1,1 1-61,-4-7 50,0 0 0,1 0-1,-1-1 1,0 1 0,1-1 0,0 1 0,0-1-1,0-1 1,0 1 0,1 0 0,-1-1 0,1 0-1,-1 0 1,1 0 0,0-1 0,0 0 0,0 0-1,0 0 1,0 0 0,0-1 0,1 0-50,0 0 71,0 0 0,0 0 0,1-1 0,-1 0 1,0 0-1,0-1 0,0 0 0,0 0 0,0 0 1,-1-1-1,1 0 0,-1 0 0,1 0 0,-1-1 1,0 0-1,0 0 0,0 0-71,3-5 66,0-1 0,0 1 0,-1-1 0,0-1 0,0 1 0,-1-1 0,-1 0 1,0 0-1,-1-1 0,0 0 0,0 0 0,1-9-66,-2 0-8,0 0 0,-2 0-1,0 0 1,-1 0 0,-1 0 0,-1 0 0,-1-1 8,2 13-1,-1 0 0,0 0 1,-1 0-1,0 0 0,0 1 1,-1-1-1,0 1 0,-1-2 1,4 8 0,0 0 0,0 0 0,-1 0 0,1 1 0,-1-1 0,1 0 0,-1 1 0,1-1 0,-1 1 0,0-1 0,0 1 0,0 0 0,1 0 0,-1 0 0,0 0 0,-1 0 0,1 0 0,0 1 0,0-1 0,0 1 0,0-1 0,0 1 0,-1 0 0,1 0 0,0 0 0,0 0 0,-1 0 0,1 1 0,0-1 0,0 0 0,0 1 0,0 0 0,0 0 0,0-1 1,-2 2-1,-7 4-1,0 1 0,0 0 0,1 0 0,0 1 1,1 0-1,0 1 0,0 0 0,1 0 0,0 1 1,0 0-1,1 0 0,1 1 0,-5 8 1,-2 10 32,0 0 0,2 1 0,1 0 0,-5 28-32,14-57 4,-4 20 78,1 0 1,-1 20-83,5-36 25,-1-1 0,1 1 0,0 0 0,1 0 0,-1-1 0,1 1 1,0 0-1,0-1 0,0 1 0,1 0 0,-1-1 0,1 0 0,0 1 0,1-1 0,-1 0 1,1 0-26,-2-2 16,0-1 1,1 0 0,-1 1-1,1-1 1,-1 0 0,1 0-1,0 0 1,-1 0 0,1 0-1,0 0 1,0 0 0,0-1-1,-1 1 1,1-1 0,0 1-1,0-1 1,0 0 0,0 0-1,0 0 1,0 0 0,0 0 0,0 0-1,0 0 1,0-1 0,0 1-1,-1-1 1,1 1 0,0-1-1,0 0 1,1 0-17,3-3 30,0 1 0,0-1 0,0 1 0,-1-2 1,1 1-1,-1-1 0,-1 1 0,2-2-30,9-11 32,-1-2 0,0 1 0,6-14-32,-13 22 10,-2-1 0,0 0 0,0 0 0,-1 0-1,0-1 1,-1 0 0,2-8-10,-4 15 10,-1-1-1,0 1 1,0 0-1,0 0 1,0 0-1,-1 0 1,0 0-1,0 0 1,0 0-1,-1 0 1,1 0-1,-1 0 1,-1 0-1,1 1 1,0-1-1,-1 1 1,0 0-1,0 0 0,-1 0 1,-2-3-10,3 5 2,0-1 0,0 1 0,0 0-1,0 0 1,-1 0 0,1 0 0,-1 0 0,0 1 0,1-1 0,-1 1-1,0 0 1,0 1 0,0-1 0,0 0 0,0 1 0,0 0 0,1 0-1,-1 0 1,0 1 0,0-1 0,0 1 0,0 0 0,0 0 0,0 0-1,1 1 1,-1-1 0,0 1-2,-3 1-139,0 1 0,0 0 0,0 0 0,0 1 0,1 0 0,0 0 1,0 1-1,0-1 0,1 1 0,-1 1 0,2-1 0,-1 1 0,1-1 0,0 1 0,0 1 0,0-1 0,1 0 0,1 1 0,-2 3 139,-2 32-1306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6:24:01.82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1,'320'0,"-299"1,0 1,0 2,19 4,-12-2,19 2,157 5,-95-8,57-5,33 0,-86 8,45 0,-64-8,83 2,-136 1,-1 2,1 1,13 6,-20-5,0-1,1-2,25 0,107-5,-64-1,9 3,119-2,-140-6,35-1,-27 7,213-7,74 1,-264 8,-86-3,30-5,-29 3,25 0,296 4,-347 0,-1-2,1 1,-1-2,1 1,7-4,-4 1,0 2,10-2,23 1,-1 2,41 3,-10 1,161-2,-221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6:25.77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7663 200 4896,'-9'-6'911,"7"5"-626,0 0 1,0 0-1,0-1 0,0 1 1,0-1-1,1 1 1,-1-1-1,1 1 1,-1-1-1,0-1-285,-1-1 330,0 0 1,-1 0-1,1 0 0,-1 0 1,0 0-1,0 1 0,-1 0 0,-2-2-330,-12-11 254,3 4-96,1 0 0,-1 1 0,-1 1 0,0 1 0,0 0 0,-1 1 0,0 1 0,-18-5-158,-2 2 95,-1 1 1,0 3-1,0 1 1,-16 1-96,-156 2 656,189 3-617,-385 17 654,236-9-458,-147 4 194,-260 17 300,238 5-828,1 15 0,-251 74 99,367-57-42,1 9 42,160-54 0,-495 203 54,470-188-23,-8 8 222,-84 52-253,-83 68 152,144-89-77,110-71-72,-243 160 44,173-108-5,2 3-1,-6 12-41,-36 39 59,-80 72 69,3 3 83,140-127-133,3 2 1,-15 24-79,-31 54 89,-57 78 88,42-62 5,8 6-1,-71 144-181,82-105-43,9 5 1,-26 108 42,82-226-14,-97 301 247,81-224-266,-7 70 33,32-121-24,5 2 0,5 2 24,8-64-3,2-1 0,2 1 0,3 0 0,2-1-1,9 34 4,-1-31-11,2-1 0,3-1 0,2-1 0,2 0 0,3-2 0,22 32 11,-6-21-13,1-2 0,4-1 1,2-3-1,52 44 13,238 189-71,-214-184 67,149 102-20,13-15-16,-178-125 19,2-5 0,2-5-1,55 16 22,44 6-64,111 21 64,-58-34-27,108 7 27,271 20-52,-485-71 41,131 10 105,280-8-94,290-54-324,-99-44-4155,-495 33-449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6:30.81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5822 75 8384,'-27'-10'4272,"-24"-4"-4272,29 11 482,19 3-507,0 0 0,0 0 0,0-1-1,0 1 1,0-1 0,1 0 0,-1 0 0,0 0 0,0 0 25,-13-7-55,0 0 1,0 2-1,-1 0 1,-10-2 54,15 6 37,1 0 0,-1 1 1,0 0-1,1 1 0,-1 0 0,0 1 0,-6 2-37,-62 12 233,0 4-1,-39 17-232,-59 15 869,56-23 544,-94 7-1413,54-13 1093,-107 31-1093,36-6 216,-52 13 160,122-17-215,-247 69-7,280-69 166,-107 51-320,-113 75 474,227-105-365,-169 82-20,200-101 43,2 3 0,2 5 0,2 3 0,-38 36-132,-214 179 106,281-225-123,2 3 0,2 2-1,2 2 1,-39 53 17,57-60 19,-151 194 138,104-144-90,5-7 335,-58 91-402,62-68 249,5 4 0,4 3 0,-41 116-249,58-98 59,-9 65-59,48-176-942,2 0 0,-1 15 942,2-10-3172,-1-19 863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6:34.63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5444 165 6144,'-2'-1'181,"0"0"-1,1 0 1,-1-1 0,0 1-1,1 0 1,-1 0 0,0 1 0,0-1-1,0 0 1,0 0 0,0 1-1,0 0 1,0-1 0,0 1-1,0 0 1,0 0 0,0 0 0,0 0-1,0 0 1,0 0 0,0 1-1,0-1 1,0 1 0,0-1 0,0 1-1,-1 1-180,-4 1 144,1-1 0,0 1 0,-1-1 0,0 0 0,0 0 0,1-1 0,-3 0-144,-97 17 1580,35-5-834,35-7-435,-47 7 535,-2-4-846,-50 7 879,12-1-414,-280 34 1759,-142 45-2224,-171 72 820,515-105-534,3 8 0,-91 50-286,220-88 53,-213 96 134,196-89-98,2 4 0,2 4 1,1 3-1,-44 39-89,-163 140 169,177-131-114,-48 57-55,54-34 62,-79 119-62,100-126 34,13-18-27,4 3 1,4 4-1,5 1 1,5 4-1,-4 21-7,7 1 52,7 2-1,4 2 0,7 2 0,6 0 0,6 2 1,5 1-1,7 0 0,5 0 0,7 1 0,15 88-51,-5-125 3,5 0 0,12 30-3,-15-78-18,2 0 0,3-1-1,2-1 1,2-1 0,5 4 18,72 105-171,46 47 171,-68-106-39,4-4-1,5-2 40,188 169-11,-197-192-7,3-4 0,3-4 0,73 41 18,29-1-58,5-9-1,3-8 0,4-8 1,52 6 58,-68-35-3,2-8 0,51 0 3,351 32-7,-519-66-2,853 51-103,289-62 112,-245-48 0,-264-21 11,-129-32-8,-9-40-17,-376 87 14,-2-8 0,-3-7 0,112-66 0,242-178 0,-494 289 0,70-46 0,-4-5 0,-4-4 0,90-91 0,-56 33-57,62-84 57,-117 118-33,-4-3 1,41-80 32,-83 122 0,-4-1 0,-2-2 0,-4-2 0,-2 0 0,-4-2 0,-3 0 0,-4-1 1,-2-1-1,-4-7 0,-4 13 9,-3 0 1,-3 0-1,-3 0 1,-3 1-1,-3-1 1,-3 1-1,-3 1 1,-3 1-1,-3 0 1,-5-2-10,-41-87 13,-8 4 0,-32-43-13,47 100-21,-4 2 0,-5 2-1,-43-41 22,-26-12-64,-96-73 64,-127-77 59,205 177 122,-76-38-181,-397-223 544,344 217-149,-58-13-395,113 74 37,-568-221-223,587 244 183,-3 8 0,-184-30 3,204 64-28,-2 10-1,-1 8 1,-124 7 28,127 17-53,1 9-1,-101 23 54,35 11-448,-143 51 448,175-32-625,3 10-1,4 10 0,-105 63 626,57-9-4138,-72 61 4138,61-19-5728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2T14:46:42.861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6:46.054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6718 317 5312,'-9'-5'592,"8"4"-498,0 0 0,-1 0 0,1 0 0,0 1 0,-1-1 0,1 0 0,-1 1 0,0-1 0,1 1 0,-1-1 0,1 1 0,-1 0 0,0 0 0,1 0 0,-1 0 0,0 0 0,1 0 0,-1 0 0,-1 1-94,-6 0 223,5 0 231,0-1-1,0 1 1,0 0-1,0 0 1,0 0-1,-4 2-453,-7 3 264,-1 0 0,0 0 0,-1-2-1,0 0 1,1-1 0,-1-1 0,-3 0-264,-37 1 882,-29-4-882,24 0 445,-498-7 1272,287 4-117,-226 27-1600,440-18 123,-624 70 927,515-49-840,-532 99 71,495-78 1,-192 71-282,61 10 351,171-58-334,4 7-17,31-11-84,-211 114 296,298-152-113,0 1-1,2 3 1,-29 29-99,-107 115 281,19-17-116,74-78-59,-6 14-106,45-43 150,3 2-1,-21 35-149,-128 227 389,60-55-5,43-80-144,-82 177 173,129-258-411,5 2-1,-14 72-1,32-102 3,4 1 0,3 1-1,3 0 1,3 6-3,4 46 29,7-1 1,4 0-1,7-1 0,9 22-29,-4-48-42,4 0-1,32 77 43,-5-39-33,71 171 22,-70-187 12,39 60-1,-22-60 0,4-3 0,22 18 0,287 320 0,-300-367-33,5-4 0,3-4-1,3-4 1,22 9 33,40 17-75,44 16 75,-54-34 59,-8-3-88,2-7-1,27 5 30,-30-28 22,2-5-1,1-6 0,105 13-21,-11-12 150,82-4-150,689 14-6,-160-58 6,-180-36 0,-96-34-3,-345 34 65,115-43-62,572-192 352,-710 209-248,-4-10 0,71-45-104,-172 76 29,411-211 126,-280 132-88,33-35-67,159-124 144,-271 185-102,109-99-42,94-116 21,-335 301-15,115-111-37,-6-5 1,-6-6-1,-6-5 0,29-55 31,-21 14-36,95-190 36,-168 274-45,33-102 45,-57 125-16,-3-1 1,-3-1-1,-3-7 16,-6 18 11,-4-1-1,-2 0 0,-3 0 0,-4 0 1,-7-46-11,-4 29-1,-3 0 0,-3 1 0,-5 2 0,-11-23 1,-15-24-104,-42-73 104,50 120-4,-4 3 0,-55-72 4,-25-7 0,-9 4 0,66 78 4,-4 3-1,-3 3 1,-3 4-4,-196-138 69,187 140-58,-58-37-27,-4 5 0,-5 8 0,-24-4 16,-107-36 171,-147-37-171,-391-101 202,504 180-143,-257-33-59,283 78 107,-1 13-1,-87 11-106,158 17 95,0 10-1,1 9 0,-201 45-94,103 6-301,3 15-1,5 13 1,3 14 0,-43 35 301,-19 29-3216,-59 55 3216,56 2-3237,4 8 997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7:19.0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5610 145 7232,'-12'-3'615,"0"1"0,0 0 0,0 1 0,0 0 0,0 1 0,-2 0-615,-51 2 615,0-4 0,1-2 0,-25-6-615,-3 0 1622,-7 4-1622,-323 0 1824,288 12-491,-97 18-1333,202-20 75,-126 18 618,-112 34-693,-145 62 581,144-23-264,69-24-132,24-6-23,3 6-1,3 8 1,-66 47-162,161-80 211,-39 33-211,-65 59 166,-25 19-100,109-85 59,4 4 1,-1 7-126,-162 172 478,78-77-205,63-65 5,5 5-1,6 5 0,-38 65-277,86-105 40,4 3 0,4 1 0,-20 57-40,0 27 94,-18 90-94,57-161 22,4 1 1,5 0 0,4 1-1,5 4-22,3 25-34,5-1-1,18 128 35,4-91-128,32 114 128,-23-155 3,7-2-1,28 60-2,45 71 0,-75-185 0,2-1 0,25 32 0,69 73 2,-14-19-20,-49-56-46,21 30 16,78 84 48,-7-43 0,-40-43 0,16 14-111,-98-104-15,2-3 1,30 20 125,-10-14-230,1-3 1,39 15 229,2-6-288,34 8 288,-30-20-42,93 16 42,-126-33-1,614 120 92,-586-118-83,249 37-64,-72-32-160,1-12 0,203-20 216,69-35-412,-137 9 120,905-31 110,-1146 58 177,235-15 187,86-28-182,-333 29 34,94-13 124,44-21-158,-127 14 80,-1-7 0,-3-7 0,23-18-80,-65 20 7,226-97 44,-7-15 104,-191 78-166,-5-7 1,-3-6-1,-5-6 0,94-95 11,-151 122 19,-3-4 0,-4-4-1,-4-3 1,-4-3 0,-4-3-1,48-95-18,-52 67 0,-5-4 0,-6-1 0,-6-3 0,5-41 0,-24 59-23,-6 0 0,5-94 23,-15 45-23,-10-112 23,-7 164-3,-4 0 1,-5 1-1,-5 1 0,-5 1 1,-5 1-1,-35-81 3,24 89 136,-5 3-1,-3 2 1,-58-79-136,-205-248 185,240 333-145,-72-65-40,-96-63 163,34 48 114,-103-58-277,30 48 44,157 107 56,-47-15-100,-433-161 27,158 59-33,247 103-146,-182-52 152,86 51 14,-9 11-14,159 47 144,-144-10-144,-146 17 234,56 18-223,-172 30-11,364-6-443,-46 17 443,66-5-1346,3 6-1,-2 9 1347,-4 12-3194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8:19.1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66 35 1312,'-1'0'14,"0"1"0,0-1-1,-1 1 1,1-1 0,0 0 0,0 1-1,-1-1 1,1 0 0,0 0 0,-1 0 0,1 0-1,0 0 1,0 0 0,-1-1 0,1 1-1,0 0 1,0-1 0,-1 1 0,1-1 0,-1 1-14,0-2 353,-1 0 0,0-1 0,1 1 0,0 0 0,-1-1 0,1 1 0,0-2-353,-4-3 2954,-7 0 1777,12 6-5035,1 1 0,1 7-251,0-2 530,55 268 418,-21-50 556,-10 0 1,-5 215-950,-30 264 805,20-51-698,-5-383-123,7 162 426,46 278 257,-52-657-653,49 591 724,-50-337 904,-18 97-1642,-50 231 1893,55-576-1876,-32 227 153,39-280-330,-4 34 427,5-36-667,0 1 0,0-1 0,0 1 0,0-1 0,1 1 0,-1-1 0,1 1 0,-1-1 0,1 0 0,0 1 0,0-1 0,0 0 0,1 2 400,11 9-3258,3 8 1018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14:48:20.0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346 565 4160,'-1'0'89,"0"-1"1,1 1-1,-1-1 1,1 0-1,-1 1 1,1-1 0,-1 0-1,1 1 1,-1-1-1,1 0 1,0 0-1,-1 1 1,1-1-1,0 0 1,0 0-1,-1 1 1,1-1-1,0 0 1,0 0-1,0 0 1,0 0-1,0 1 1,0-1-1,0-1-89,3-25 911,-2 25-669,4-44 51,-1 1 1,-2-1-1,-3 1 0,-1-1 1,-3-5-294,0 16 626,-7-28-626,8 47 94,-1 0 1,0 1-1,-1 0 1,-1 0-1,-1 0-94,6 10 29,0 1-1,-1 1 0,0-1 0,0 0 1,0 1-1,0-1 0,0 1 1,-1 0-1,1 0 0,-1 0 0,-1 0-28,4 2 12,-1 0 0,0 0-1,0 1 1,1-1-1,-1 1 1,0-1-1,0 1 1,0 0-1,1-1 1,-1 1 0,0 0-1,0 0 1,0 0-1,0 1 1,0-1-1,1 0 1,-1 1-1,0-1 1,0 1 0,1 0-1,-1-1 1,0 1-1,1 0 1,-1 0-1,0 0 1,1 0-1,0 1 1,-1-1-12,-5 5 24,1 0 0,0 1 0,1-1 0,-1 1 0,1 0 0,1 0 0,-1 1 0,1 0-24,-8 17 256,-8 24-256,5-7 304,1 0-1,-1 20-303,11-43 103,1-1 0,0 1 0,2-1 0,0 1 0,1 0 0,1 0 0,1 1-103,-1-15 45,0 0 0,0 0 0,0 0 0,1 0 0,0-1 0,0 1 0,0 0 0,0-1 0,1 1 0,0-1 0,0 0 0,0 0 1,3 4-46,-4-7 40,0 1 0,0 0 0,1-1 1,-1 1-1,0-1 0,1 1 0,-1-1 0,1 0 1,-1 0-1,1-1 0,0 1 0,-1 0 1,1-1-1,0 1 0,0-1 0,-1 0 1,1 0-1,0 0 0,0-1 0,-1 1 1,1 0-1,0-1 0,-1 0 0,1 0 1,0 0-1,-1 0-40,8-3 53,0-1 0,-1 0 0,1-1 0,-1 1 0,-1-2 0,1 0 0,-1 0 1,0 0-1,-1-1 0,1 0 0,-2 0 0,1-1 0,-1 0 0,-1 0 0,1-1 0,-1 1 0,-1-1 0,0-2-53,3-6 33,-1 0-1,-1 0 1,-1-1-1,0 0 1,-2 0-1,0 0 1,-1 0-1,-1 0 1,-2-17-33,0 22 56,0-1 0,-1 1 0,-1-1 0,-4-9-56,5 16 25,0 0 0,0 1-1,-1-1 1,-1 1-1,1-1 1,-1 1 0,-1 1-1,-4-6-24,8 10 16,0 0 0,0 0-1,0 0 1,0 1 0,-1-1-1,1 1 1,-1-1 0,1 1-1,-1 0 1,0 0 0,1 0-1,-1 1 1,0-1 0,1 0-1,-1 1 1,-3 0-16,2 0 10,0 0 1,-1 1 0,1-1-1,0 1 1,0 0 0,-1 1-1,1-1 1,0 1-1,0-1 1,-2 2-11,-4 4 13,-1 0 0,1 0 0,0 1 0,1 1 0,-1-1 0,2 1 0,-4 4-13,-3 6 11,1 0 1,1 1-1,0 1 0,-8 19-11,16-29-8,0-1 0,1 1 0,0-1 0,1 1 0,1 1 0,-1-1 0,2 0 0,-1 0 0,2 1 0,-1-1 0,2 6 9,-1-12 22,1-1 0,0 1 0,0-1 1,0 0-1,0 1 0,1-1 0,0 0 1,0 0-1,0 0 0,0 0 0,0 0 1,1 0-1,0-1 0,0 1 0,0-1 1,0 0-1,0 0 0,1 0 0,-1 0 1,1-1-1,0 1 0,-1-1 0,1 0 1,1 0-1,-1 0 0,0-1 0,0 0 1,1 1-1,-1-1 0,0-1 1,1 1-1,-1-1 0,1 0 0,-1 0 1,1 0-1,4-1-23,5-1 99,1-2 0,0 0-1,-1 0 1,0-2 0,0 0 0,0 0 0,-1-1 0,1-1 0,-2 0-1,1-1 1,-1 0 0,-1-1 0,4-4-99,0-3 335,-14 17-312,-1-1 1,1 1-1,-1-1 1,1 1-1,-1-1 1,1 1-1,-1-1 1,1 0 0,-1 1-1,0-1 1,1 0-1,-1 1 1,0-1-1,0 0 1,0 0-1,1 1 1,-1-1-1,0 0 1,0 0-1,0 1 1,0-1-1,0 0 1,0 0-1,-1 1 1,1-2-24,0 2 5,0 0 0,-1 0 1,1 0-1,0 0 0,0 0 1,-1 0-1,1 0 0,0 0 1,-1 0-1,1 0 0,0 0 0,0 0 1,-1 0-1,1 0 0,0 0 1,-1 0-1,1 0 0,0 0 1,0 0-1,-1 0 0,1 0 1,0 0-1,-1 0 0,1 1 0,0-1 1,0 0-1,0 0 0,-1 0 1,1 0-1,0 1 0,0-1 1,0 0-1,-1 0 0,1 1-5,-9 9 0,6-7-15,-8 10-236,-33 40-698,21-16-2501,22-35 2450,5-6-427,15-24-4098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32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9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5100DA-F7CB-4B28-B10E-D2D2FEC8A069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917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  <p:sldLayoutId id="214748403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customXml" Target="../ink/ink6.xml"/><Relationship Id="rId18" Type="http://schemas.openxmlformats.org/officeDocument/2006/relationships/image" Target="../media/image40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37.png"/><Relationship Id="rId17" Type="http://schemas.openxmlformats.org/officeDocument/2006/relationships/customXml" Target="../ink/ink8.xml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customXml" Target="../ink/ink5.xml"/><Relationship Id="rId24" Type="http://schemas.openxmlformats.org/officeDocument/2006/relationships/image" Target="../media/image43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36.png"/><Relationship Id="rId19" Type="http://schemas.openxmlformats.org/officeDocument/2006/relationships/customXml" Target="../ink/ink9.xml"/><Relationship Id="rId4" Type="http://schemas.openxmlformats.org/officeDocument/2006/relationships/image" Target="../media/image33.png"/><Relationship Id="rId9" Type="http://schemas.openxmlformats.org/officeDocument/2006/relationships/customXml" Target="../ink/ink4.xml"/><Relationship Id="rId14" Type="http://schemas.openxmlformats.org/officeDocument/2006/relationships/image" Target="../media/image38.png"/><Relationship Id="rId2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844D8397-CC54-4433-9178-1798CE23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1266958"/>
            <a:ext cx="2904124" cy="4528457"/>
          </a:xfrm>
        </p:spPr>
        <p:txBody>
          <a:bodyPr anchor="ctr">
            <a:normAutofit/>
          </a:bodyPr>
          <a:lstStyle/>
          <a:p>
            <a:pPr algn="r"/>
            <a:r>
              <a:rPr lang="it-IT" dirty="0"/>
              <a:t>Lezione 10 – CENNI DI CALCOLO COMBINATORIO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9BB633-9874-47F3-ABC5-4765CDC9B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1266958"/>
            <a:ext cx="6808362" cy="4528457"/>
          </a:xfrm>
        </p:spPr>
        <p:txBody>
          <a:bodyPr anchor="ctr">
            <a:normAutofit/>
          </a:bodyPr>
          <a:lstStyle/>
          <a:p>
            <a:r>
              <a:rPr lang="it-IT" dirty="0"/>
              <a:t>PRECORSO DI MATEMATICA</a:t>
            </a:r>
          </a:p>
        </p:txBody>
      </p:sp>
    </p:spTree>
    <p:extLst>
      <p:ext uri="{BB962C8B-B14F-4D97-AF65-F5344CB8AC3E}">
        <p14:creationId xmlns:p14="http://schemas.microsoft.com/office/powerpoint/2010/main" val="126489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437010"/>
              </p:ext>
            </p:extLst>
          </p:nvPr>
        </p:nvGraphicFramePr>
        <p:xfrm>
          <a:off x="1103313" y="2052636"/>
          <a:ext cx="8947146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1191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 scelte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075" y="3167905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3704110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366" y="4843939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076" y="6016696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801875"/>
              </p:ext>
            </p:extLst>
          </p:nvPr>
        </p:nvGraphicFramePr>
        <p:xfrm>
          <a:off x="1105134" y="2052636"/>
          <a:ext cx="8945325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075" y="3167905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366" y="4843939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076" y="6016696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76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71980"/>
              </p:ext>
            </p:extLst>
          </p:nvPr>
        </p:nvGraphicFramePr>
        <p:xfrm>
          <a:off x="1105134" y="2052636"/>
          <a:ext cx="8945325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3 scelte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774" y="3160897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065" y="4836931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775" y="6009688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061098"/>
              </p:ext>
            </p:extLst>
          </p:nvPr>
        </p:nvGraphicFramePr>
        <p:xfrm>
          <a:off x="1105134" y="2052636"/>
          <a:ext cx="8945325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774" y="3160897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065" y="4836931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598" y="2067060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59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143382"/>
              </p:ext>
            </p:extLst>
          </p:nvPr>
        </p:nvGraphicFramePr>
        <p:xfrm>
          <a:off x="1105134" y="2052636"/>
          <a:ext cx="8945325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2 scelte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133" y="3205776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424" y="4881810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598" y="2067060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2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641642"/>
              </p:ext>
            </p:extLst>
          </p:nvPr>
        </p:nvGraphicFramePr>
        <p:xfrm>
          <a:off x="1105134" y="2052636"/>
          <a:ext cx="8945325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424" y="2067060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424" y="4881810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598" y="2067060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5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508491"/>
              </p:ext>
            </p:extLst>
          </p:nvPr>
        </p:nvGraphicFramePr>
        <p:xfrm>
          <a:off x="1105134" y="2052636"/>
          <a:ext cx="8945325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 scelta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424" y="2067060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098" y="4887420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598" y="2067060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0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676285"/>
              </p:ext>
            </p:extLst>
          </p:nvPr>
        </p:nvGraphicFramePr>
        <p:xfrm>
          <a:off x="1105134" y="2052636"/>
          <a:ext cx="8945325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424" y="2067060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586" y="2067060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598" y="2067060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3582167"/>
              </p:ext>
            </p:extLst>
          </p:nvPr>
        </p:nvGraphicFramePr>
        <p:xfrm>
          <a:off x="1105134" y="2052636"/>
          <a:ext cx="8945325" cy="18315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370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pPr algn="ctr"/>
                      <a:r>
                        <a:rPr lang="it-IT" sz="25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5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5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500" b="1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500" b="1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5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 gridSpan="6">
                  <a:txBody>
                    <a:bodyPr/>
                    <a:lstStyle/>
                    <a:p>
                      <a:pPr algn="ctr"/>
                      <a:r>
                        <a:rPr lang="it-IT" sz="4000" b="1" dirty="0"/>
                        <a:t>= 6! = 720 scelte possibili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5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09531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424" y="2067060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075" y="2071894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586" y="2067060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6598" y="2067060"/>
            <a:ext cx="557618" cy="565016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953E455F-C213-42A8-9291-6EF8FC851493}"/>
              </a:ext>
            </a:extLst>
          </p:cNvPr>
          <p:cNvSpPr/>
          <p:nvPr/>
        </p:nvSpPr>
        <p:spPr>
          <a:xfrm>
            <a:off x="2513198" y="2844177"/>
            <a:ext cx="134635" cy="1402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EC70E82C-9E93-4D9E-BA16-4C948475F98B}"/>
              </a:ext>
            </a:extLst>
          </p:cNvPr>
          <p:cNvSpPr/>
          <p:nvPr/>
        </p:nvSpPr>
        <p:spPr>
          <a:xfrm>
            <a:off x="4055897" y="2844176"/>
            <a:ext cx="134635" cy="1402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7D367E6-6B75-4FCB-9A5D-5B2718432EA4}"/>
              </a:ext>
            </a:extLst>
          </p:cNvPr>
          <p:cNvSpPr/>
          <p:nvPr/>
        </p:nvSpPr>
        <p:spPr>
          <a:xfrm>
            <a:off x="5510478" y="2844175"/>
            <a:ext cx="134635" cy="1402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744EE0B0-2DAF-403E-BCCF-0BBC774893BF}"/>
              </a:ext>
            </a:extLst>
          </p:cNvPr>
          <p:cNvSpPr/>
          <p:nvPr/>
        </p:nvSpPr>
        <p:spPr>
          <a:xfrm>
            <a:off x="6985859" y="2844175"/>
            <a:ext cx="134635" cy="1402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1FCC91DB-BCD6-4690-BFC0-83662430A002}"/>
              </a:ext>
            </a:extLst>
          </p:cNvPr>
          <p:cNvSpPr/>
          <p:nvPr/>
        </p:nvSpPr>
        <p:spPr>
          <a:xfrm>
            <a:off x="8507758" y="2844174"/>
            <a:ext cx="134635" cy="1402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54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7FD6E-21F3-4F5F-A209-887A4C16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Secondo passo verso la risposta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B5BA0-3733-4F8A-8169-FBEFCD071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Sia </a:t>
            </a:r>
            <a:r>
              <a:rPr lang="it-IT" i="1" dirty="0"/>
              <a:t>X</a:t>
            </a:r>
            <a:r>
              <a:rPr lang="it-IT" dirty="0"/>
              <a:t> un insieme di cardinalità </a:t>
            </a:r>
            <a:r>
              <a:rPr lang="it-IT" i="1" dirty="0"/>
              <a:t>n</a:t>
            </a:r>
            <a:r>
              <a:rPr lang="it-IT" dirty="0"/>
              <a:t>. Sia </a:t>
            </a:r>
            <a:r>
              <a:rPr lang="it-IT" i="1" dirty="0"/>
              <a:t>k</a:t>
            </a:r>
            <a:r>
              <a:rPr lang="it-IT" dirty="0"/>
              <a:t> un intero compreso tra 0 ed </a:t>
            </a:r>
            <a:r>
              <a:rPr lang="it-IT" i="1" dirty="0"/>
              <a:t>n</a:t>
            </a:r>
            <a:r>
              <a:rPr lang="it-IT" dirty="0"/>
              <a:t>.</a:t>
            </a:r>
          </a:p>
          <a:p>
            <a:r>
              <a:rPr lang="it-IT" dirty="0"/>
              <a:t>Le </a:t>
            </a:r>
            <a:r>
              <a:rPr lang="it-IT" i="1" dirty="0"/>
              <a:t>k-</a:t>
            </a:r>
            <a:r>
              <a:rPr lang="it-IT" dirty="0" err="1"/>
              <a:t>uple</a:t>
            </a:r>
            <a:r>
              <a:rPr lang="it-IT" dirty="0"/>
              <a:t> dei suoi elementi aventi le coordinate a due a due distinte si dicono </a:t>
            </a:r>
            <a:r>
              <a:rPr lang="it-IT" b="1" dirty="0">
                <a:solidFill>
                  <a:srgbClr val="FFFF00"/>
                </a:solidFill>
              </a:rPr>
              <a:t>disposizioni senza ripetizione (di </a:t>
            </a:r>
            <a:r>
              <a:rPr lang="it-IT" b="1" i="1" dirty="0">
                <a:solidFill>
                  <a:srgbClr val="FFFF00"/>
                </a:solidFill>
              </a:rPr>
              <a:t>n</a:t>
            </a:r>
            <a:r>
              <a:rPr lang="it-IT" b="1" dirty="0">
                <a:solidFill>
                  <a:srgbClr val="FFFF00"/>
                </a:solidFill>
              </a:rPr>
              <a:t> elementi) </a:t>
            </a:r>
            <a:r>
              <a:rPr lang="it-IT" b="1" i="1" dirty="0">
                <a:solidFill>
                  <a:srgbClr val="FFFF00"/>
                </a:solidFill>
              </a:rPr>
              <a:t>k</a:t>
            </a:r>
            <a:r>
              <a:rPr lang="it-IT" b="1" dirty="0">
                <a:solidFill>
                  <a:srgbClr val="FFFF00"/>
                </a:solidFill>
              </a:rPr>
              <a:t> a </a:t>
            </a:r>
            <a:r>
              <a:rPr lang="it-IT" b="1" i="1" dirty="0">
                <a:solidFill>
                  <a:srgbClr val="FFFF00"/>
                </a:solidFill>
              </a:rPr>
              <a:t>k</a:t>
            </a:r>
            <a:r>
              <a:rPr lang="it-IT" b="1" dirty="0">
                <a:solidFill>
                  <a:srgbClr val="FFFF00"/>
                </a:solidFill>
              </a:rPr>
              <a:t>. </a:t>
            </a:r>
          </a:p>
          <a:p>
            <a:r>
              <a:rPr lang="it-IT" dirty="0"/>
              <a:t>Il loro numero è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79094B7-9212-49FB-852E-0D512B238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290018"/>
              </p:ext>
            </p:extLst>
          </p:nvPr>
        </p:nvGraphicFramePr>
        <p:xfrm>
          <a:off x="1330325" y="3878263"/>
          <a:ext cx="9020175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name="Equation" r:id="rId3" imgW="2387520" imgH="419040" progId="Equation.DSMT4">
                  <p:embed/>
                </p:oleObj>
              </mc:Choice>
              <mc:Fallback>
                <p:oleObj name="Equation" r:id="rId3" imgW="2387520" imgH="419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979094B7-9212-49FB-852E-0D512B2383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0325" y="3878263"/>
                        <a:ext cx="9020175" cy="1582737"/>
                      </a:xfrm>
                      <a:prstGeom prst="rect">
                        <a:avLst/>
                      </a:prstGeom>
                      <a:solidFill>
                        <a:srgbClr val="ACD433"/>
                      </a:solidFill>
                      <a:ln>
                        <a:solidFill>
                          <a:srgbClr val="ACD4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15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D93497-2455-4E46-9A11-8001D801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Ricordiamo che ci eravamo chiesti: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196D148-828D-4187-BCC4-5793D6AA7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546" y="2052638"/>
            <a:ext cx="7722684" cy="4195762"/>
          </a:xfrm>
          <a:prstGeom prst="rect">
            <a:avLst/>
          </a:prstGeom>
          <a:ln w="203200" cmpd="tri">
            <a:solidFill>
              <a:srgbClr val="ACD433"/>
            </a:solidFill>
          </a:ln>
        </p:spPr>
      </p:pic>
    </p:spTree>
    <p:extLst>
      <p:ext uri="{BB962C8B-B14F-4D97-AF65-F5344CB8AC3E}">
        <p14:creationId xmlns:p14="http://schemas.microsoft.com/office/powerpoint/2010/main" val="1869206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7FD6E-21F3-4F5F-A209-887A4C16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Terzo passo verso la risposta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B5BA0-3733-4F8A-8169-FBEFCD071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000" b="1" dirty="0">
                <a:solidFill>
                  <a:srgbClr val="ACD433"/>
                </a:solidFill>
              </a:rPr>
              <a:t>Ognuna di tali disposizioni ripropone lo stesso sottoinsieme di </a:t>
            </a:r>
            <a:r>
              <a:rPr lang="it-IT" sz="3000" b="1" i="1" dirty="0">
                <a:solidFill>
                  <a:srgbClr val="ACD433"/>
                </a:solidFill>
              </a:rPr>
              <a:t>X</a:t>
            </a:r>
            <a:r>
              <a:rPr lang="it-IT" sz="3000" b="1" dirty="0">
                <a:solidFill>
                  <a:srgbClr val="ACD433"/>
                </a:solidFill>
              </a:rPr>
              <a:t> avente cardinalità </a:t>
            </a:r>
            <a:r>
              <a:rPr lang="it-IT" sz="3000" b="1" i="1" dirty="0">
                <a:solidFill>
                  <a:srgbClr val="ACD433"/>
                </a:solidFill>
              </a:rPr>
              <a:t>k</a:t>
            </a:r>
            <a:r>
              <a:rPr lang="it-IT" sz="3000" b="1" dirty="0">
                <a:solidFill>
                  <a:srgbClr val="ACD433"/>
                </a:solidFill>
              </a:rPr>
              <a:t> esattamente </a:t>
            </a:r>
            <a:r>
              <a:rPr lang="it-IT" sz="3000" b="1" i="1" dirty="0">
                <a:solidFill>
                  <a:srgbClr val="FFFF00"/>
                </a:solidFill>
              </a:rPr>
              <a:t>k</a:t>
            </a:r>
            <a:r>
              <a:rPr lang="it-IT" sz="3000" b="1" dirty="0">
                <a:solidFill>
                  <a:srgbClr val="FFFF00"/>
                </a:solidFill>
              </a:rPr>
              <a:t>! </a:t>
            </a:r>
            <a:r>
              <a:rPr lang="it-IT" sz="3000" b="1" dirty="0">
                <a:solidFill>
                  <a:srgbClr val="ACD433"/>
                </a:solidFill>
              </a:rPr>
              <a:t>volte.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6F1F9BE-55D7-484F-AE07-5CEF47F8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4221574"/>
            <a:ext cx="3721607" cy="14918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64010A5-07A9-4E9F-BFED-4C7CF4E8B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08" y="3597295"/>
            <a:ext cx="1652637" cy="2964788"/>
          </a:xfrm>
          <a:prstGeom prst="rect">
            <a:avLst/>
          </a:prstGeom>
        </p:spPr>
      </p:pic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84C70955-4479-4F44-9D50-D8E7E34AC97D}"/>
              </a:ext>
            </a:extLst>
          </p:cNvPr>
          <p:cNvSpPr/>
          <p:nvPr/>
        </p:nvSpPr>
        <p:spPr>
          <a:xfrm>
            <a:off x="5149811" y="4594439"/>
            <a:ext cx="1441723" cy="9087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8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7FD6E-21F3-4F5F-A209-887A4C16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Ed ecco la risposta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B5BA0-3733-4F8A-8169-FBEFCD071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 I sottoinsiemi di </a:t>
            </a:r>
            <a:r>
              <a:rPr lang="it-IT" i="1" dirty="0"/>
              <a:t>X</a:t>
            </a:r>
            <a:r>
              <a:rPr lang="it-IT" dirty="0"/>
              <a:t> aventi cardinalità </a:t>
            </a:r>
            <a:r>
              <a:rPr lang="it-IT" i="1" dirty="0"/>
              <a:t>k </a:t>
            </a:r>
            <a:r>
              <a:rPr lang="it-IT" dirty="0"/>
              <a:t> si dicono </a:t>
            </a:r>
            <a:r>
              <a:rPr lang="it-IT" b="1" dirty="0">
                <a:solidFill>
                  <a:srgbClr val="FFFF00"/>
                </a:solidFill>
              </a:rPr>
              <a:t>combinazioni di </a:t>
            </a:r>
            <a:r>
              <a:rPr lang="it-IT" b="1" i="1" dirty="0">
                <a:solidFill>
                  <a:srgbClr val="FFFF00"/>
                </a:solidFill>
              </a:rPr>
              <a:t>n</a:t>
            </a:r>
            <a:r>
              <a:rPr lang="it-IT" b="1" dirty="0">
                <a:solidFill>
                  <a:srgbClr val="FFFF00"/>
                </a:solidFill>
              </a:rPr>
              <a:t> elementi </a:t>
            </a:r>
            <a:r>
              <a:rPr lang="it-IT" b="1" i="1" dirty="0">
                <a:solidFill>
                  <a:srgbClr val="FFFF00"/>
                </a:solidFill>
              </a:rPr>
              <a:t>k</a:t>
            </a:r>
            <a:r>
              <a:rPr lang="it-IT" b="1" dirty="0">
                <a:solidFill>
                  <a:srgbClr val="FFFF00"/>
                </a:solidFill>
              </a:rPr>
              <a:t> a </a:t>
            </a:r>
            <a:r>
              <a:rPr lang="it-IT" b="1" i="1" dirty="0">
                <a:solidFill>
                  <a:srgbClr val="FFFF00"/>
                </a:solidFill>
              </a:rPr>
              <a:t>k.</a:t>
            </a:r>
          </a:p>
          <a:p>
            <a:r>
              <a:rPr lang="it-IT" dirty="0"/>
              <a:t>Il loro numero si ottiene dividendo quello delle disposizioni di </a:t>
            </a:r>
            <a:r>
              <a:rPr lang="it-IT" i="1" dirty="0"/>
              <a:t>n</a:t>
            </a:r>
            <a:r>
              <a:rPr lang="it-IT" dirty="0"/>
              <a:t> elementi </a:t>
            </a:r>
            <a:r>
              <a:rPr lang="it-IT" i="1" dirty="0"/>
              <a:t>k</a:t>
            </a:r>
            <a:r>
              <a:rPr lang="it-IT" dirty="0"/>
              <a:t> a </a:t>
            </a:r>
            <a:r>
              <a:rPr lang="it-IT" i="1" dirty="0"/>
              <a:t>k</a:t>
            </a:r>
            <a:r>
              <a:rPr lang="it-IT" dirty="0"/>
              <a:t> per </a:t>
            </a:r>
            <a:r>
              <a:rPr lang="it-IT" i="1" dirty="0"/>
              <a:t>k</a:t>
            </a:r>
            <a:r>
              <a:rPr lang="it-IT" dirty="0"/>
              <a:t>! :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79094B7-9212-49FB-852E-0D512B238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092124"/>
              </p:ext>
            </p:extLst>
          </p:nvPr>
        </p:nvGraphicFramePr>
        <p:xfrm>
          <a:off x="3653393" y="3659425"/>
          <a:ext cx="38862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Equation" r:id="rId3" imgW="1028520" imgH="457200" progId="Equation.DSMT4">
                  <p:embed/>
                </p:oleObj>
              </mc:Choice>
              <mc:Fallback>
                <p:oleObj name="Equation" r:id="rId3" imgW="1028520" imgH="4572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979094B7-9212-49FB-852E-0D512B2383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3393" y="3659425"/>
                        <a:ext cx="3886200" cy="1727200"/>
                      </a:xfrm>
                      <a:prstGeom prst="rect">
                        <a:avLst/>
                      </a:prstGeom>
                      <a:solidFill>
                        <a:srgbClr val="ACD433"/>
                      </a:solidFill>
                      <a:ln>
                        <a:solidFill>
                          <a:srgbClr val="ACD4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F1639E-1889-467B-9306-01A82EC11885}"/>
              </a:ext>
            </a:extLst>
          </p:cNvPr>
          <p:cNvSpPr txBox="1"/>
          <p:nvPr/>
        </p:nvSpPr>
        <p:spPr>
          <a:xfrm>
            <a:off x="3638667" y="5649084"/>
            <a:ext cx="3915652" cy="861774"/>
          </a:xfrm>
          <a:prstGeom prst="rect">
            <a:avLst/>
          </a:prstGeom>
          <a:solidFill>
            <a:srgbClr val="ACD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500" b="1" i="1" dirty="0">
                <a:solidFill>
                  <a:schemeClr val="bg1"/>
                </a:solidFill>
              </a:rPr>
              <a:t>coefficiente binomiale        «n su k»</a:t>
            </a:r>
          </a:p>
        </p:txBody>
      </p:sp>
    </p:spTree>
    <p:extLst>
      <p:ext uri="{BB962C8B-B14F-4D97-AF65-F5344CB8AC3E}">
        <p14:creationId xmlns:p14="http://schemas.microsoft.com/office/powerpoint/2010/main" val="723676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A171C2-1FB6-447C-8C00-BF7486AA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Il </a:t>
            </a:r>
            <a:r>
              <a:rPr lang="en-US" sz="5000" dirty="0" err="1"/>
              <a:t>triangolo</a:t>
            </a:r>
            <a:br>
              <a:rPr lang="en-US" sz="5000" dirty="0"/>
            </a:br>
            <a:r>
              <a:rPr lang="en-US" sz="5000" dirty="0" err="1"/>
              <a:t>aritmetico</a:t>
            </a:r>
            <a:endParaRPr lang="en-US" sz="50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0484" name="Picture 4" descr="Pascal's Triangle with Ruby's Enumerator - rossta.net">
            <a:extLst>
              <a:ext uri="{FF2B5EF4-FFF2-40B4-BE49-F238E27FC236}">
                <a16:creationId xmlns:a16="http://schemas.microsoft.com/office/drawing/2014/main" id="{DF1F0875-AE0D-4630-AA8D-01C2C25EBD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4" y="677515"/>
            <a:ext cx="6270662" cy="55025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565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B6A171C2-1FB6-447C-8C00-BF7486AA317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191925" y="1325880"/>
                <a:ext cx="3510151" cy="3066507"/>
              </a:xfr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si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trova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- </a:t>
                </a:r>
                <a:r>
                  <a:rPr lang="en-US" sz="2000" dirty="0" err="1"/>
                  <a:t>sulla</a:t>
                </a:r>
                <a:r>
                  <a:rPr lang="en-US" sz="2000" dirty="0"/>
                  <a:t> </a:t>
                </a:r>
                <a:r>
                  <a:rPr lang="en-US" sz="2000" i="1" dirty="0"/>
                  <a:t>n</a:t>
                </a:r>
                <a:r>
                  <a:rPr lang="en-US" sz="2000" dirty="0"/>
                  <a:t>-</a:t>
                </a:r>
                <a:r>
                  <a:rPr lang="en-US" sz="2000" dirty="0" err="1"/>
                  <a:t>esima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riga</a:t>
                </a:r>
                <a:r>
                  <a:rPr lang="en-US" sz="2000" dirty="0"/>
                  <a:t> (</a:t>
                </a:r>
                <a:r>
                  <a:rPr lang="en-US" sz="2000" dirty="0" err="1"/>
                  <a:t>dall’alto</a:t>
                </a:r>
                <a:r>
                  <a:rPr lang="en-US" sz="2000" dirty="0"/>
                  <a:t>)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- </a:t>
                </a:r>
                <a:r>
                  <a:rPr lang="en-US" sz="2000" dirty="0" err="1"/>
                  <a:t>sulla</a:t>
                </a:r>
                <a:r>
                  <a:rPr lang="en-US" sz="2000" dirty="0"/>
                  <a:t> </a:t>
                </a:r>
                <a:r>
                  <a:rPr lang="en-US" sz="2000" i="1" dirty="0"/>
                  <a:t>k</a:t>
                </a:r>
                <a:r>
                  <a:rPr lang="en-US" sz="2000" dirty="0"/>
                  <a:t>-</a:t>
                </a:r>
                <a:r>
                  <a:rPr lang="en-US" sz="2000" dirty="0" err="1"/>
                  <a:t>esima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colonna</a:t>
                </a:r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(da sinistra)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La </a:t>
                </a:r>
                <a:r>
                  <a:rPr lang="en-US" sz="2000" dirty="0" err="1"/>
                  <a:t>numerazione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inizia</a:t>
                </a:r>
                <a:r>
                  <a:rPr lang="en-US" sz="2000" dirty="0"/>
                  <a:t> da 0.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B6A171C2-1FB6-447C-8C00-BF7486AA3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191925" y="1325880"/>
                <a:ext cx="3510151" cy="3066507"/>
              </a:xfrm>
              <a:blipFill>
                <a:blip r:embed="rId7"/>
                <a:stretch>
                  <a:fillRect l="-1910" r="-1563" b="-33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0484" name="Picture 4" descr="Pascal's Triangle with Ruby's Enumerator - rossta.net">
            <a:extLst>
              <a:ext uri="{FF2B5EF4-FFF2-40B4-BE49-F238E27FC236}">
                <a16:creationId xmlns:a16="http://schemas.microsoft.com/office/drawing/2014/main" id="{DF1F0875-AE0D-4630-AA8D-01C2C25EBD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4" y="677515"/>
            <a:ext cx="6270662" cy="55025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78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B6A171C2-1FB6-447C-8C00-BF7486AA317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191925" y="1325880"/>
                <a:ext cx="3510151" cy="3066507"/>
              </a:xfr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si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trova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- </a:t>
                </a:r>
                <a:r>
                  <a:rPr lang="en-US" sz="2000" dirty="0" err="1"/>
                  <a:t>sulla</a:t>
                </a:r>
                <a:r>
                  <a:rPr lang="en-US" sz="2000" dirty="0"/>
                  <a:t> </a:t>
                </a:r>
                <a:r>
                  <a:rPr lang="en-US" sz="2000" i="1" dirty="0"/>
                  <a:t>n</a:t>
                </a:r>
                <a:r>
                  <a:rPr lang="en-US" sz="2000" dirty="0"/>
                  <a:t>-</a:t>
                </a:r>
                <a:r>
                  <a:rPr lang="en-US" sz="2000" dirty="0" err="1"/>
                  <a:t>esima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riga</a:t>
                </a:r>
                <a:r>
                  <a:rPr lang="en-US" sz="2000" dirty="0"/>
                  <a:t> (</a:t>
                </a:r>
                <a:r>
                  <a:rPr lang="en-US" sz="2000" dirty="0" err="1"/>
                  <a:t>dall’alto</a:t>
                </a:r>
                <a:r>
                  <a:rPr lang="en-US" sz="2000" dirty="0"/>
                  <a:t>)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- </a:t>
                </a:r>
                <a:r>
                  <a:rPr lang="en-US" sz="2000" dirty="0" err="1"/>
                  <a:t>sulla</a:t>
                </a:r>
                <a:r>
                  <a:rPr lang="en-US" sz="2000" dirty="0"/>
                  <a:t> </a:t>
                </a:r>
                <a:r>
                  <a:rPr lang="en-US" sz="2000" i="1" dirty="0"/>
                  <a:t>k</a:t>
                </a:r>
                <a:r>
                  <a:rPr lang="en-US" sz="2000" dirty="0"/>
                  <a:t>-</a:t>
                </a:r>
                <a:r>
                  <a:rPr lang="en-US" sz="2000" dirty="0" err="1"/>
                  <a:t>esima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colonna</a:t>
                </a:r>
                <a:r>
                  <a:rPr lang="en-US" sz="2000"/>
                  <a:t> </a:t>
                </a:r>
                <a:br>
                  <a:rPr lang="en-US" sz="2000"/>
                </a:br>
                <a:r>
                  <a:rPr lang="en-US" sz="2000"/>
                  <a:t>(</a:t>
                </a:r>
                <a:r>
                  <a:rPr lang="en-US" sz="2000" dirty="0"/>
                  <a:t>da sinistra)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/>
                  <a:t>La </a:t>
                </a:r>
                <a:r>
                  <a:rPr lang="en-US" sz="2000" dirty="0" err="1"/>
                  <a:t>numerazione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inizia</a:t>
                </a:r>
                <a:r>
                  <a:rPr lang="en-US" sz="2000" dirty="0"/>
                  <a:t> da 0.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B6A171C2-1FB6-447C-8C00-BF7486AA3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191925" y="1325880"/>
                <a:ext cx="3510151" cy="3066507"/>
              </a:xfrm>
              <a:blipFill>
                <a:blip r:embed="rId7"/>
                <a:stretch>
                  <a:fillRect l="-1910" r="-1563" b="-33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0484" name="Picture 4" descr="Pascal's Triangle with Ruby's Enumerator - rossta.net">
            <a:extLst>
              <a:ext uri="{FF2B5EF4-FFF2-40B4-BE49-F238E27FC236}">
                <a16:creationId xmlns:a16="http://schemas.microsoft.com/office/drawing/2014/main" id="{DF1F0875-AE0D-4630-AA8D-01C2C25EBD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4" y="677515"/>
            <a:ext cx="6270662" cy="55025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6B2899E-6E35-49FD-BF9E-A9CA2A033600}"/>
                  </a:ext>
                </a:extLst>
              </p:cNvPr>
              <p:cNvSpPr txBox="1"/>
              <p:nvPr/>
            </p:nvSpPr>
            <p:spPr>
              <a:xfrm>
                <a:off x="5003956" y="790984"/>
                <a:ext cx="2217117" cy="90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sz="30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3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6B2899E-6E35-49FD-BF9E-A9CA2A033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956" y="790984"/>
                <a:ext cx="2217117" cy="908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7378326-2E23-4BB9-9A2A-EF255D39DC33}"/>
              </a:ext>
            </a:extLst>
          </p:cNvPr>
          <p:cNvCxnSpPr>
            <a:cxnSpLocks/>
          </p:cNvCxnSpPr>
          <p:nvPr/>
        </p:nvCxnSpPr>
        <p:spPr>
          <a:xfrm flipH="1">
            <a:off x="4037012" y="1497821"/>
            <a:ext cx="1797940" cy="28049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85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192A0-6D71-485A-BD01-6E44992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it-IT" sz="4400"/>
              <a:t>Il teorema binomiale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Rectangle 7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12" name="Rectangle 7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510" name="Content Placeholder 21509">
            <a:extLst>
              <a:ext uri="{FF2B5EF4-FFF2-40B4-BE49-F238E27FC236}">
                <a16:creationId xmlns:a16="http://schemas.microsoft.com/office/drawing/2014/main" id="{94980A47-2F94-43F0-A564-D4F428F8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930" y="2754180"/>
            <a:ext cx="6495847" cy="925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Siano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a, b</a:t>
            </a:r>
            <a:r>
              <a:rPr lang="en-US" dirty="0">
                <a:solidFill>
                  <a:schemeClr val="bg1"/>
                </a:solidFill>
              </a:rPr>
              <a:t> numeri </a:t>
            </a:r>
            <a:r>
              <a:rPr lang="en-US" dirty="0" err="1">
                <a:solidFill>
                  <a:schemeClr val="bg1"/>
                </a:solidFill>
              </a:rPr>
              <a:t>reali</a:t>
            </a:r>
            <a:r>
              <a:rPr lang="en-US" dirty="0">
                <a:solidFill>
                  <a:schemeClr val="bg1"/>
                </a:solidFill>
              </a:rPr>
              <a:t>, e </a:t>
            </a:r>
            <a:r>
              <a:rPr lang="en-US" dirty="0" err="1">
                <a:solidFill>
                  <a:schemeClr val="bg1"/>
                </a:solidFill>
              </a:rPr>
              <a:t>sia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 n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intero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positivo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Allora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506" name="Picture 2" descr="Potenze del binomio: binomio di Newton con dimostrazione | ADeA">
            <a:extLst>
              <a:ext uri="{FF2B5EF4-FFF2-40B4-BE49-F238E27FC236}">
                <a16:creationId xmlns:a16="http://schemas.microsoft.com/office/drawing/2014/main" id="{B2F0E56C-9BC8-4C81-A6B8-84F1FDEC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452" y="3562395"/>
            <a:ext cx="6495847" cy="24873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569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192A0-6D71-485A-BD01-6E44992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it-IT" sz="4400"/>
              <a:t>Il teorema binomiale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Rectangle 7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12" name="Rectangle 7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b="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EA108FF7-3139-4FC6-8855-248B536820B1}"/>
              </a:ext>
            </a:extLst>
          </p:cNvPr>
          <p:cNvSpPr/>
          <p:nvPr/>
        </p:nvSpPr>
        <p:spPr>
          <a:xfrm rot="5400000">
            <a:off x="7984012" y="2332432"/>
            <a:ext cx="649681" cy="2754418"/>
          </a:xfrm>
          <a:prstGeom prst="rightBrace">
            <a:avLst>
              <a:gd name="adj1" fmla="val 8333"/>
              <a:gd name="adj2" fmla="val 49839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87926C-AC09-412A-99FC-25F1CA5AA3C5}"/>
              </a:ext>
            </a:extLst>
          </p:cNvPr>
          <p:cNvSpPr txBox="1"/>
          <p:nvPr/>
        </p:nvSpPr>
        <p:spPr>
          <a:xfrm>
            <a:off x="7649700" y="4034482"/>
            <a:ext cx="139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 </a:t>
            </a:r>
            <a:r>
              <a:rPr lang="it-IT" i="1" dirty="0">
                <a:solidFill>
                  <a:schemeClr val="bg1"/>
                </a:solidFill>
              </a:rPr>
              <a:t>n </a:t>
            </a:r>
            <a:r>
              <a:rPr lang="it-IT" dirty="0">
                <a:solidFill>
                  <a:schemeClr val="bg1"/>
                </a:solidFill>
              </a:rPr>
              <a:t> fattori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63040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192A0-6D71-485A-BD01-6E44992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it-IT" sz="4400"/>
              <a:t>Il teorema binomiale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Rectangle 7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12" name="Rectangle 7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b="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EA108FF7-3139-4FC6-8855-248B536820B1}"/>
              </a:ext>
            </a:extLst>
          </p:cNvPr>
          <p:cNvSpPr/>
          <p:nvPr/>
        </p:nvSpPr>
        <p:spPr>
          <a:xfrm rot="5400000">
            <a:off x="7984012" y="2332432"/>
            <a:ext cx="649681" cy="2754418"/>
          </a:xfrm>
          <a:prstGeom prst="rightBrace">
            <a:avLst>
              <a:gd name="adj1" fmla="val 8333"/>
              <a:gd name="adj2" fmla="val 49839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/>
              <p:nvPr/>
            </p:nvSpPr>
            <p:spPr>
              <a:xfrm>
                <a:off x="4639056" y="4046726"/>
                <a:ext cx="7416438" cy="2407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500" dirty="0">
                    <a:solidFill>
                      <a:schemeClr val="bg1"/>
                    </a:solidFill>
                  </a:rPr>
                  <a:t>sviluppando il prodotto, si ottiene l’addendo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5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selezionando il termine</a:t>
                </a:r>
              </a:p>
              <a:p>
                <a:pPr marL="342900" indent="-342900">
                  <a:buFontTx/>
                  <a:buChar char="-"/>
                </a:pPr>
                <a:r>
                  <a:rPr lang="it-IT" sz="2500" b="1" i="1" dirty="0">
                    <a:solidFill>
                      <a:schemeClr val="bg1"/>
                    </a:solidFill>
                  </a:rPr>
                  <a:t>b</a:t>
                </a:r>
                <a:r>
                  <a:rPr lang="it-IT" sz="2500" b="1" dirty="0">
                    <a:solidFill>
                      <a:schemeClr val="bg1"/>
                    </a:solidFill>
                  </a:rPr>
                  <a:t> in</a:t>
                </a:r>
                <a:r>
                  <a:rPr lang="it-IT" sz="2500" b="1" i="1" dirty="0">
                    <a:solidFill>
                      <a:schemeClr val="bg1"/>
                    </a:solidFill>
                  </a:rPr>
                  <a:t> k </a:t>
                </a:r>
                <a:r>
                  <a:rPr lang="it-IT" sz="2500" b="1" dirty="0">
                    <a:solidFill>
                      <a:schemeClr val="bg1"/>
                    </a:solidFill>
                  </a:rPr>
                  <a:t>parentesi</a:t>
                </a:r>
              </a:p>
              <a:p>
                <a:pPr marL="342900" indent="-342900">
                  <a:buFontTx/>
                  <a:buChar char="-"/>
                </a:pPr>
                <a:r>
                  <a:rPr lang="it-IT" sz="2500" dirty="0">
                    <a:solidFill>
                      <a:schemeClr val="bg1"/>
                    </a:solidFill>
                  </a:rPr>
                  <a:t>(e dunque </a:t>
                </a:r>
                <a:r>
                  <a:rPr lang="it-IT" sz="2500" i="1" dirty="0">
                    <a:solidFill>
                      <a:schemeClr val="bg1"/>
                    </a:solidFill>
                  </a:rPr>
                  <a:t>a</a:t>
                </a:r>
                <a:r>
                  <a:rPr lang="it-IT" sz="2500" dirty="0">
                    <a:solidFill>
                      <a:schemeClr val="bg1"/>
                    </a:solidFill>
                  </a:rPr>
                  <a:t> nelle restanti  </a:t>
                </a:r>
                <a:r>
                  <a:rPr lang="it-IT" sz="2500" i="1" dirty="0">
                    <a:solidFill>
                      <a:schemeClr val="bg1"/>
                    </a:solidFill>
                  </a:rPr>
                  <a:t>n</a:t>
                </a:r>
                <a:r>
                  <a:rPr lang="it-IT" sz="2500" dirty="0">
                    <a:solidFill>
                      <a:schemeClr val="bg1"/>
                    </a:solidFill>
                  </a:rPr>
                  <a:t> – </a:t>
                </a:r>
                <a:r>
                  <a:rPr lang="it-IT" sz="2500" i="1" dirty="0">
                    <a:solidFill>
                      <a:schemeClr val="bg1"/>
                    </a:solidFill>
                  </a:rPr>
                  <a:t>k</a:t>
                </a:r>
                <a:r>
                  <a:rPr lang="it-IT" sz="2500" dirty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 </a:t>
                </a:r>
                <a:endParaRPr lang="it-IT" sz="25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056" y="4046726"/>
                <a:ext cx="7416438" cy="2407519"/>
              </a:xfrm>
              <a:prstGeom prst="rect">
                <a:avLst/>
              </a:prstGeom>
              <a:blipFill>
                <a:blip r:embed="rId4"/>
                <a:stretch>
                  <a:fillRect l="-1315" t="-22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613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192A0-6D71-485A-BD01-6E44992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it-IT" sz="4400"/>
              <a:t>Il teorema binomiale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Rectangle 7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12" name="Rectangle 7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b="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EA108FF7-3139-4FC6-8855-248B536820B1}"/>
              </a:ext>
            </a:extLst>
          </p:cNvPr>
          <p:cNvSpPr/>
          <p:nvPr/>
        </p:nvSpPr>
        <p:spPr>
          <a:xfrm rot="5400000">
            <a:off x="7984012" y="2332432"/>
            <a:ext cx="649681" cy="2754418"/>
          </a:xfrm>
          <a:prstGeom prst="rightBrace">
            <a:avLst>
              <a:gd name="adj1" fmla="val 8333"/>
              <a:gd name="adj2" fmla="val 49839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/>
              <p:nvPr/>
            </p:nvSpPr>
            <p:spPr>
              <a:xfrm>
                <a:off x="4639056" y="4046726"/>
                <a:ext cx="7416438" cy="2215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500" dirty="0">
                    <a:solidFill>
                      <a:schemeClr val="bg1"/>
                    </a:solidFill>
                  </a:rPr>
                  <a:t>sviluppando il prodotto, si ottiene l’addendo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5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selezionando il termine</a:t>
                </a:r>
              </a:p>
              <a:p>
                <a:pPr marL="342900" indent="-342900">
                  <a:buFontTx/>
                  <a:buChar char="-"/>
                </a:pPr>
                <a:r>
                  <a:rPr lang="it-IT" sz="2500" b="1" i="1" dirty="0">
                    <a:solidFill>
                      <a:schemeClr val="bg1"/>
                    </a:solidFill>
                  </a:rPr>
                  <a:t>b</a:t>
                </a:r>
                <a:r>
                  <a:rPr lang="it-IT" sz="2500" b="1" dirty="0">
                    <a:solidFill>
                      <a:schemeClr val="bg1"/>
                    </a:solidFill>
                  </a:rPr>
                  <a:t> in</a:t>
                </a:r>
                <a:r>
                  <a:rPr lang="it-IT" sz="2500" b="1" i="1" dirty="0">
                    <a:solidFill>
                      <a:schemeClr val="bg1"/>
                    </a:solidFill>
                  </a:rPr>
                  <a:t> k </a:t>
                </a:r>
                <a:r>
                  <a:rPr lang="it-IT" sz="2500" b="1" dirty="0">
                    <a:solidFill>
                      <a:schemeClr val="bg1"/>
                    </a:solidFill>
                  </a:rPr>
                  <a:t>parentesi</a:t>
                </a: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Ciò è possibile in esattamente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25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5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m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500" dirty="0">
                    <a:solidFill>
                      <a:schemeClr val="bg1"/>
                    </a:solidFill>
                  </a:rPr>
                  <a:t>  modi</a:t>
                </a:r>
                <a:endParaRPr lang="it-IT" sz="25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056" y="4046726"/>
                <a:ext cx="7416438" cy="2215671"/>
              </a:xfrm>
              <a:prstGeom prst="rect">
                <a:avLst/>
              </a:prstGeom>
              <a:blipFill>
                <a:blip r:embed="rId4"/>
                <a:stretch>
                  <a:fillRect l="-1315" t="-2479" b="-11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148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192A0-6D71-485A-BD01-6E44992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it-IT" sz="4400"/>
              <a:t>Il teorema binomiale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Rectangle 7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12" name="Rectangle 7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b="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EA108FF7-3139-4FC6-8855-248B536820B1}"/>
              </a:ext>
            </a:extLst>
          </p:cNvPr>
          <p:cNvSpPr/>
          <p:nvPr/>
        </p:nvSpPr>
        <p:spPr>
          <a:xfrm rot="5400000">
            <a:off x="7984012" y="2332432"/>
            <a:ext cx="649681" cy="2754418"/>
          </a:xfrm>
          <a:prstGeom prst="rightBrace">
            <a:avLst>
              <a:gd name="adj1" fmla="val 8333"/>
              <a:gd name="adj2" fmla="val 49839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/>
              <p:nvPr/>
            </p:nvSpPr>
            <p:spPr>
              <a:xfrm>
                <a:off x="4639056" y="4046726"/>
                <a:ext cx="7416438" cy="2215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500" dirty="0">
                    <a:solidFill>
                      <a:schemeClr val="bg1"/>
                    </a:solidFill>
                  </a:rPr>
                  <a:t>sviluppando il prodotto, si ottiene l’addendo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5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it-IT" sz="2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selezionando il termine</a:t>
                </a:r>
              </a:p>
              <a:p>
                <a:pPr marL="342900" indent="-342900">
                  <a:buFontTx/>
                  <a:buChar char="-"/>
                </a:pPr>
                <a:r>
                  <a:rPr lang="it-IT" sz="2500" b="1" i="1" dirty="0">
                    <a:solidFill>
                      <a:schemeClr val="bg1"/>
                    </a:solidFill>
                  </a:rPr>
                  <a:t>b</a:t>
                </a:r>
                <a:r>
                  <a:rPr lang="it-IT" sz="2500" b="1" dirty="0">
                    <a:solidFill>
                      <a:schemeClr val="bg1"/>
                    </a:solidFill>
                  </a:rPr>
                  <a:t> in</a:t>
                </a:r>
                <a:r>
                  <a:rPr lang="it-IT" sz="2500" b="1" i="1" dirty="0">
                    <a:solidFill>
                      <a:schemeClr val="bg1"/>
                    </a:solidFill>
                  </a:rPr>
                  <a:t> k </a:t>
                </a:r>
                <a:r>
                  <a:rPr lang="it-IT" sz="2500" b="1" dirty="0">
                    <a:solidFill>
                      <a:schemeClr val="bg1"/>
                    </a:solidFill>
                  </a:rPr>
                  <a:t>parentesi</a:t>
                </a: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Ciò è possibile in esattamente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25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5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m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500" dirty="0">
                    <a:solidFill>
                      <a:schemeClr val="bg1"/>
                    </a:solidFill>
                  </a:rPr>
                  <a:t>  modi</a:t>
                </a:r>
                <a:endParaRPr lang="it-IT" sz="25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056" y="4046726"/>
                <a:ext cx="7416438" cy="2215671"/>
              </a:xfrm>
              <a:prstGeom prst="rect">
                <a:avLst/>
              </a:prstGeom>
              <a:blipFill>
                <a:blip r:embed="rId4"/>
                <a:stretch>
                  <a:fillRect l="-1315" t="-2479" b="-11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Binomial theorem Binomial coefficient Mathematics Combinatorics Algebra,  mathematical equation, angle, text png | PNGEgg">
            <a:extLst>
              <a:ext uri="{FF2B5EF4-FFF2-40B4-BE49-F238E27FC236}">
                <a16:creationId xmlns:a16="http://schemas.microsoft.com/office/drawing/2014/main" id="{E5CAAC7E-63DF-42FC-9E2E-C7171E7C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59" y="269254"/>
            <a:ext cx="5697442" cy="2215672"/>
          </a:xfrm>
          <a:prstGeom prst="rect">
            <a:avLst/>
          </a:prstGeom>
          <a:noFill/>
          <a:ln w="38100">
            <a:solidFill>
              <a:srgbClr val="ACD4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2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7FD6E-21F3-4F5F-A209-887A4C16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B5BA0-3733-4F8A-8169-FBEFCD071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Sia </a:t>
            </a:r>
            <a:r>
              <a:rPr lang="it-IT" i="1" dirty="0"/>
              <a:t>X</a:t>
            </a:r>
            <a:r>
              <a:rPr lang="it-IT" dirty="0"/>
              <a:t> un insieme di cardinalità </a:t>
            </a:r>
            <a:r>
              <a:rPr lang="it-IT" i="1" dirty="0"/>
              <a:t>n</a:t>
            </a:r>
            <a:r>
              <a:rPr lang="it-IT" dirty="0"/>
              <a:t>. </a:t>
            </a:r>
          </a:p>
          <a:p>
            <a:r>
              <a:rPr lang="it-IT" dirty="0"/>
              <a:t>Le </a:t>
            </a:r>
            <a:r>
              <a:rPr lang="it-IT" i="1" dirty="0"/>
              <a:t>n-</a:t>
            </a:r>
            <a:r>
              <a:rPr lang="it-IT" dirty="0" err="1"/>
              <a:t>uple</a:t>
            </a:r>
            <a:r>
              <a:rPr lang="it-IT" dirty="0"/>
              <a:t> dei suoi elementi aventi le coordinate a due a due distinte si dicono </a:t>
            </a:r>
            <a:r>
              <a:rPr lang="it-IT" b="1" dirty="0">
                <a:solidFill>
                  <a:srgbClr val="FFFF00"/>
                </a:solidFill>
              </a:rPr>
              <a:t>disposizioni senza ripetizione (di </a:t>
            </a:r>
            <a:r>
              <a:rPr lang="it-IT" b="1" i="1" dirty="0">
                <a:solidFill>
                  <a:srgbClr val="FFFF00"/>
                </a:solidFill>
              </a:rPr>
              <a:t>n</a:t>
            </a:r>
            <a:r>
              <a:rPr lang="it-IT" b="1" dirty="0">
                <a:solidFill>
                  <a:srgbClr val="FFFF00"/>
                </a:solidFill>
              </a:rPr>
              <a:t> elementi). </a:t>
            </a:r>
          </a:p>
          <a:p>
            <a:r>
              <a:rPr lang="it-IT" dirty="0"/>
              <a:t>Il loro numero è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79094B7-9212-49FB-852E-0D512B238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625380"/>
              </p:ext>
            </p:extLst>
          </p:nvPr>
        </p:nvGraphicFramePr>
        <p:xfrm>
          <a:off x="3393281" y="3855243"/>
          <a:ext cx="4893468" cy="163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3" imgW="1295280" imgH="431640" progId="Equation.DSMT4">
                  <p:embed/>
                </p:oleObj>
              </mc:Choice>
              <mc:Fallback>
                <p:oleObj name="Equation" r:id="rId3" imgW="1295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3281" y="3855243"/>
                        <a:ext cx="4893468" cy="1631156"/>
                      </a:xfrm>
                      <a:prstGeom prst="rect">
                        <a:avLst/>
                      </a:prstGeom>
                      <a:solidFill>
                        <a:srgbClr val="ACD433"/>
                      </a:solidFill>
                      <a:ln>
                        <a:solidFill>
                          <a:srgbClr val="ACD4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89BDBC-5374-42CE-95A0-615BCAB638EF}"/>
              </a:ext>
            </a:extLst>
          </p:cNvPr>
          <p:cNvSpPr txBox="1"/>
          <p:nvPr/>
        </p:nvSpPr>
        <p:spPr>
          <a:xfrm>
            <a:off x="3393281" y="5800725"/>
            <a:ext cx="4893469" cy="553998"/>
          </a:xfrm>
          <a:prstGeom prst="rect">
            <a:avLst/>
          </a:prstGeom>
          <a:solidFill>
            <a:srgbClr val="ACD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i="1" dirty="0">
                <a:solidFill>
                  <a:schemeClr val="bg1"/>
                </a:solidFill>
              </a:rPr>
              <a:t>n fattoriale</a:t>
            </a:r>
          </a:p>
        </p:txBody>
      </p:sp>
    </p:spTree>
    <p:extLst>
      <p:ext uri="{BB962C8B-B14F-4D97-AF65-F5344CB8AC3E}">
        <p14:creationId xmlns:p14="http://schemas.microsoft.com/office/powerpoint/2010/main" val="721194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192A0-6D71-485A-BD01-6E44992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it-IT" sz="4400"/>
              <a:t>Il teorema binomiale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Rectangle 7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12" name="Rectangle 7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b="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/>
              <p:nvPr/>
            </p:nvSpPr>
            <p:spPr>
              <a:xfrm>
                <a:off x="4639056" y="4046726"/>
                <a:ext cx="7416438" cy="183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500" dirty="0">
                    <a:solidFill>
                      <a:schemeClr val="bg1"/>
                    </a:solidFill>
                  </a:rPr>
                  <a:t>Ecco perché l’addendo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it-IT" sz="2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  <m:sSup>
                        <m:sSupPr>
                          <m:ctrlP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</m:oMath>
                  </m:oMathPara>
                </a14:m>
                <a:endParaRPr lang="it-IT" sz="2500" b="1" dirty="0">
                  <a:solidFill>
                    <a:schemeClr val="bg1"/>
                  </a:solidFill>
                </a:endParaRP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compare nello sviluppo</a:t>
                </a: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con coefficiente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25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5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m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mr>
                        </m:m>
                      </m:e>
                    </m:d>
                    <m:r>
                      <a:rPr lang="it-IT" sz="25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25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056" y="4046726"/>
                <a:ext cx="7416438" cy="1836465"/>
              </a:xfrm>
              <a:prstGeom prst="rect">
                <a:avLst/>
              </a:prstGeom>
              <a:blipFill>
                <a:blip r:embed="rId4"/>
                <a:stretch>
                  <a:fillRect l="-1315" t="-2990" b="-16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155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192A0-6D71-485A-BD01-6E44992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it-IT" sz="4400"/>
              <a:t>Il teorema binomiale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9" name="Rectangle 7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12" name="Rectangle 7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b="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510" name="Content Placeholder 21509">
                <a:extLst>
                  <a:ext uri="{FF2B5EF4-FFF2-40B4-BE49-F238E27FC236}">
                    <a16:creationId xmlns:a16="http://schemas.microsoft.com/office/drawing/2014/main" id="{94980A47-2F94-43F0-A564-D4F428F8D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60930" y="2754180"/>
                <a:ext cx="6495847" cy="92554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/>
              <p:nvPr/>
            </p:nvSpPr>
            <p:spPr>
              <a:xfrm>
                <a:off x="4639056" y="4046726"/>
                <a:ext cx="7416438" cy="183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500" dirty="0">
                    <a:solidFill>
                      <a:schemeClr val="bg1"/>
                    </a:solidFill>
                  </a:rPr>
                  <a:t>Ecco perché l’addendo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it-IT" sz="2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  <m:sSup>
                        <m:sSupPr>
                          <m:ctrlP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it-IT" sz="2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</m:oMath>
                  </m:oMathPara>
                </a14:m>
                <a:endParaRPr lang="it-IT" sz="2500" b="1" dirty="0">
                  <a:solidFill>
                    <a:schemeClr val="bg1"/>
                  </a:solidFill>
                </a:endParaRP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compare nello sviluppo</a:t>
                </a:r>
              </a:p>
              <a:p>
                <a:r>
                  <a:rPr lang="it-IT" sz="2500" dirty="0">
                    <a:solidFill>
                      <a:schemeClr val="bg1"/>
                    </a:solidFill>
                  </a:rPr>
                  <a:t>con coefficiente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25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5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mr>
                          <m:mr>
                            <m:e>
                              <m:r>
                                <a:rPr lang="it-IT" sz="25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mr>
                        </m:m>
                      </m:e>
                    </m:d>
                    <m:r>
                      <a:rPr lang="it-IT" sz="25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25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C87926C-AC09-412A-99FC-25F1CA5A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056" y="4046726"/>
                <a:ext cx="7416438" cy="1836465"/>
              </a:xfrm>
              <a:prstGeom prst="rect">
                <a:avLst/>
              </a:prstGeom>
              <a:blipFill>
                <a:blip r:embed="rId4"/>
                <a:stretch>
                  <a:fillRect l="-1315" t="-2990" b="-16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3698A5EC-9683-46B7-A0DF-C65A86A48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188" y="336297"/>
            <a:ext cx="3761148" cy="24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71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150B3-16E9-490D-8A8F-80B1AE8A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Infine …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84EEE52-F3EB-42AF-B4EC-B7B4F7DAC6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000" dirty="0"/>
                  <a:t>Applicando il teorema binomiale </a:t>
                </a:r>
              </a:p>
              <a:p>
                <a:r>
                  <a:rPr lang="it-IT" sz="3000" dirty="0"/>
                  <a:t>per </a:t>
                </a:r>
                <a14:m>
                  <m:oMath xmlns:m="http://schemas.openxmlformats.org/officeDocument/2006/math">
                    <m:r>
                      <a:rPr lang="it-IT" sz="3000" b="1" i="1" smtClean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it-IT" sz="3000" b="1" i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3000" b="1" i="1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it-IT" sz="3000" b="1" i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3000" b="1" i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it-IT" sz="3000" b="1" dirty="0"/>
              </a:p>
              <a:p>
                <a:r>
                  <a:rPr lang="it-IT" sz="3000" dirty="0"/>
                  <a:t>si ottiene l’uguaglianza</a:t>
                </a:r>
              </a:p>
              <a:p>
                <a:pPr marL="0" indent="0">
                  <a:buNone/>
                </a:pPr>
                <a:endParaRPr lang="it-IT" sz="3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3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000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3000" i="0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it-IT" sz="30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sz="3000" i="0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it-IT" sz="3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30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3000" i="0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it-IT" sz="30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it-IT" sz="3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3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it-IT" sz="30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30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mr>
                              </m:m>
                            </m:e>
                          </m:d>
                          <m:sSup>
                            <m:sSupPr>
                              <m:ctrlPr>
                                <a:rPr lang="it-IT" sz="3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i="0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it-IT" sz="30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sz="3000" i="0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30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3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i="0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it-IT" sz="30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84EEE52-F3EB-42AF-B4EC-B7B4F7DAC6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54" t="-18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314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150B3-16E9-490D-8A8F-80B1AE8A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Infine …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84EEE52-F3EB-42AF-B4EC-B7B4F7DAC6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000" dirty="0"/>
                  <a:t>Applicando il teorema binomiale </a:t>
                </a:r>
              </a:p>
              <a:p>
                <a:r>
                  <a:rPr lang="it-IT" sz="3000" dirty="0"/>
                  <a:t>per </a:t>
                </a:r>
                <a14:m>
                  <m:oMath xmlns:m="http://schemas.openxmlformats.org/officeDocument/2006/math">
                    <m:r>
                      <a:rPr lang="it-IT" sz="3000" b="1" i="1" smtClean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it-IT" sz="3000" b="1" i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3000" b="1" i="1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it-IT" sz="3000" b="1" i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3000" b="1" i="0">
                        <a:solidFill>
                          <a:srgbClr val="ACD433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it-IT" sz="3000" b="1" dirty="0"/>
              </a:p>
              <a:p>
                <a:r>
                  <a:rPr lang="it-IT" sz="3000" dirty="0"/>
                  <a:t>si ottiene l’uguaglianza</a:t>
                </a:r>
              </a:p>
              <a:p>
                <a:pPr marL="0" indent="0">
                  <a:buNone/>
                </a:pPr>
                <a:endParaRPr lang="it-IT" sz="3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4500" i="1" dirty="0" smtClean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500" b="0" i="1" dirty="0" smtClean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45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sz="4500" i="0" dirty="0">
                          <a:solidFill>
                            <a:srgbClr val="ACD43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it-IT" sz="45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45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4500" i="0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it-IT" sz="45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it-IT" sz="4500" i="1" dirty="0">
                                  <a:solidFill>
                                    <a:srgbClr val="ACD4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4500" i="1" dirty="0">
                                      <a:solidFill>
                                        <a:srgbClr val="ACD43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it-IT" sz="4500" i="1" dirty="0">
                                        <a:solidFill>
                                          <a:srgbClr val="ACD4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4500" i="1" dirty="0">
                                        <a:solidFill>
                                          <a:srgbClr val="ACD4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nary>
                    </m:oMath>
                  </m:oMathPara>
                </a14:m>
                <a:endParaRPr lang="it-IT" sz="45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84EEE52-F3EB-42AF-B4EC-B7B4F7DAC6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54" t="-18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49977E9-60A4-45D2-985F-ABDB501A7A87}"/>
                  </a:ext>
                </a:extLst>
              </p14:cNvPr>
              <p14:cNvContentPartPr/>
              <p14:nvPr/>
            </p14:nvContentPartPr>
            <p14:xfrm>
              <a:off x="3465603" y="4006184"/>
              <a:ext cx="2741760" cy="219600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49977E9-60A4-45D2-985F-ABDB501A7A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5963" y="3826544"/>
                <a:ext cx="2921400" cy="255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403EE4DB-10E4-4E7B-B452-BE024BBA066D}"/>
                  </a:ext>
                </a:extLst>
              </p14:cNvPr>
              <p14:cNvContentPartPr/>
              <p14:nvPr/>
            </p14:nvContentPartPr>
            <p14:xfrm>
              <a:off x="3317643" y="3941384"/>
              <a:ext cx="2758680" cy="27547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403EE4DB-10E4-4E7B-B452-BE024BBA06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8003" y="3761384"/>
                <a:ext cx="2938320" cy="31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3830FE8B-224D-4CED-8D22-F11902E47340}"/>
                  </a:ext>
                </a:extLst>
              </p14:cNvPr>
              <p14:cNvContentPartPr/>
              <p14:nvPr/>
            </p14:nvContentPartPr>
            <p14:xfrm>
              <a:off x="3894003" y="4036784"/>
              <a:ext cx="2096280" cy="130320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3830FE8B-224D-4CED-8D22-F11902E473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04003" y="3856784"/>
                <a:ext cx="2275920" cy="16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2F6F8D3B-3CE9-4003-99C9-D4A1FF18395E}"/>
                  </a:ext>
                </a:extLst>
              </p14:cNvPr>
              <p14:cNvContentPartPr/>
              <p14:nvPr/>
            </p14:nvContentPartPr>
            <p14:xfrm>
              <a:off x="3694203" y="4037864"/>
              <a:ext cx="4126320" cy="25275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F6F8D3B-3CE9-4003-99C9-D4A1FF18395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04203" y="3857864"/>
                <a:ext cx="4305960" cy="28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4A53A70D-49BD-4190-B910-3230C402B89F}"/>
                  </a:ext>
                </a:extLst>
              </p14:cNvPr>
              <p14:cNvContentPartPr/>
              <p14:nvPr/>
            </p14:nvContentPartPr>
            <p14:xfrm>
              <a:off x="6888123" y="1278824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4A53A70D-49BD-4190-B910-3230C402B89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8483" y="10988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516BF6FA-2362-47F0-8763-21AFF219AC51}"/>
                  </a:ext>
                </a:extLst>
              </p14:cNvPr>
              <p14:cNvContentPartPr/>
              <p14:nvPr/>
            </p14:nvContentPartPr>
            <p14:xfrm>
              <a:off x="3504123" y="4013384"/>
              <a:ext cx="4498200" cy="28278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516BF6FA-2362-47F0-8763-21AFF219AC5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14123" y="3833384"/>
                <a:ext cx="4677840" cy="3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4857EEC8-028A-4AFD-B0AE-E0C03A9CB1A0}"/>
                  </a:ext>
                </a:extLst>
              </p14:cNvPr>
              <p14:cNvContentPartPr/>
              <p14:nvPr/>
            </p14:nvContentPartPr>
            <p14:xfrm>
              <a:off x="3584763" y="3951674"/>
              <a:ext cx="4324680" cy="27406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4857EEC8-028A-4AFD-B0AE-E0C03A9CB1A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22123" y="3888674"/>
                <a:ext cx="4450320" cy="286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F9D0B25E-5B96-48A4-B15D-CAF05FB04417}"/>
              </a:ext>
            </a:extLst>
          </p:cNvPr>
          <p:cNvGrpSpPr/>
          <p:nvPr/>
        </p:nvGrpSpPr>
        <p:grpSpPr>
          <a:xfrm>
            <a:off x="9238203" y="2709314"/>
            <a:ext cx="169560" cy="3174480"/>
            <a:chOff x="9238203" y="2709314"/>
            <a:chExt cx="169560" cy="317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4565521-F106-4953-922C-631A7D0F3B56}"/>
                    </a:ext>
                  </a:extLst>
                </p14:cNvPr>
                <p14:cNvContentPartPr/>
                <p14:nvPr/>
              </p14:nvContentPartPr>
              <p14:xfrm>
                <a:off x="9306963" y="2709314"/>
                <a:ext cx="100800" cy="23090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4565521-F106-4953-922C-631A7D0F3B5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243963" y="2646314"/>
                  <a:ext cx="226440" cy="24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D624B3AD-DCF1-4086-A12C-8EED9D898B46}"/>
                    </a:ext>
                  </a:extLst>
                </p14:cNvPr>
                <p14:cNvContentPartPr/>
                <p14:nvPr/>
              </p14:nvContentPartPr>
              <p14:xfrm>
                <a:off x="9238203" y="5680034"/>
                <a:ext cx="127080" cy="203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D624B3AD-DCF1-4086-A12C-8EED9D898B4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75203" y="5617034"/>
                  <a:ext cx="252720" cy="32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54EEB1D0-DE83-43B3-A387-625D5289D933}"/>
              </a:ext>
            </a:extLst>
          </p:cNvPr>
          <p:cNvGrpSpPr/>
          <p:nvPr/>
        </p:nvGrpSpPr>
        <p:grpSpPr>
          <a:xfrm>
            <a:off x="9980523" y="2631914"/>
            <a:ext cx="149400" cy="3175920"/>
            <a:chOff x="9980523" y="2631914"/>
            <a:chExt cx="149400" cy="317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2A8CD38C-25A6-4750-8933-046BCABA9093}"/>
                    </a:ext>
                  </a:extLst>
                </p14:cNvPr>
                <p14:cNvContentPartPr/>
                <p14:nvPr/>
              </p14:nvContentPartPr>
              <p14:xfrm>
                <a:off x="10013643" y="2631914"/>
                <a:ext cx="116280" cy="239184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2A8CD38C-25A6-4750-8933-046BCABA909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951003" y="2569274"/>
                  <a:ext cx="241920" cy="251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2F8737FF-A643-43EC-BA00-4725AA79A3E1}"/>
                    </a:ext>
                  </a:extLst>
                </p14:cNvPr>
                <p14:cNvContentPartPr/>
                <p14:nvPr/>
              </p14:nvContentPartPr>
              <p14:xfrm>
                <a:off x="9980523" y="5631434"/>
                <a:ext cx="119520" cy="1764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2F8737FF-A643-43EC-BA00-4725AA79A3E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917883" y="5568794"/>
                  <a:ext cx="245160" cy="302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619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40A19-C5BC-4632-8D6D-62DE08EBB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 Interpretazione insiemistica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45E449F-9B35-4C40-A8F0-DB51C57070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60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60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60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it-IT" sz="6000" i="1" dirty="0">
                          <a:solidFill>
                            <a:srgbClr val="ACD43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it-IT" sz="60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60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60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it-IT" sz="6000" i="1" dirty="0">
                              <a:solidFill>
                                <a:srgbClr val="ACD43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it-IT" sz="6000" i="1" dirty="0">
                                  <a:solidFill>
                                    <a:srgbClr val="ACD4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6000" i="1" dirty="0">
                                      <a:solidFill>
                                        <a:srgbClr val="ACD43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it-IT" sz="6000" i="1" dirty="0">
                                        <a:solidFill>
                                          <a:srgbClr val="ACD4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6000" i="1" dirty="0">
                                        <a:solidFill>
                                          <a:srgbClr val="ACD4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nary>
                    </m:oMath>
                  </m:oMathPara>
                </a14:m>
                <a:endParaRPr lang="it-IT" sz="6000" i="1" dirty="0">
                  <a:solidFill>
                    <a:srgbClr val="ACD433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45E449F-9B35-4C40-A8F0-DB51C57070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B61FA1-0948-4E88-920E-4F5D6C5AF7BD}"/>
              </a:ext>
            </a:extLst>
          </p:cNvPr>
          <p:cNvSpPr txBox="1"/>
          <p:nvPr/>
        </p:nvSpPr>
        <p:spPr>
          <a:xfrm>
            <a:off x="1615626" y="4687001"/>
            <a:ext cx="2417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ACD433"/>
                </a:solidFill>
              </a:rPr>
              <a:t>Numero di sottoinsiemi di un insieme </a:t>
            </a:r>
            <a:r>
              <a:rPr lang="it-IT" sz="2000" b="1" i="1" dirty="0">
                <a:solidFill>
                  <a:srgbClr val="ACD433"/>
                </a:solidFill>
              </a:rPr>
              <a:t>X</a:t>
            </a:r>
            <a:r>
              <a:rPr lang="it-IT" sz="2000" b="1" dirty="0">
                <a:solidFill>
                  <a:srgbClr val="ACD433"/>
                </a:solidFill>
              </a:rPr>
              <a:t> avente cardinalità </a:t>
            </a:r>
            <a:r>
              <a:rPr lang="it-IT" sz="2000" b="1" i="1" dirty="0">
                <a:solidFill>
                  <a:srgbClr val="ACD433"/>
                </a:solidFill>
              </a:rPr>
              <a:t>n</a:t>
            </a:r>
            <a:endParaRPr lang="it-IT" sz="2000" b="1" dirty="0">
              <a:solidFill>
                <a:srgbClr val="ACD433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D4F3F6-43EC-467F-88F0-181C9CE72EAD}"/>
              </a:ext>
            </a:extLst>
          </p:cNvPr>
          <p:cNvSpPr txBox="1"/>
          <p:nvPr/>
        </p:nvSpPr>
        <p:spPr>
          <a:xfrm>
            <a:off x="7338573" y="4687001"/>
            <a:ext cx="2590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ACD433"/>
                </a:solidFill>
              </a:rPr>
              <a:t>Numero di sottoinsiemi di </a:t>
            </a:r>
            <a:r>
              <a:rPr lang="it-IT" sz="2000" b="1" i="1" dirty="0">
                <a:solidFill>
                  <a:srgbClr val="ACD433"/>
                </a:solidFill>
              </a:rPr>
              <a:t>X </a:t>
            </a:r>
            <a:r>
              <a:rPr lang="it-IT" sz="2000" b="1" dirty="0">
                <a:solidFill>
                  <a:srgbClr val="ACD433"/>
                </a:solidFill>
              </a:rPr>
              <a:t>aventi cardinalità </a:t>
            </a:r>
            <a:r>
              <a:rPr lang="it-IT" sz="2000" b="1" i="1" dirty="0">
                <a:solidFill>
                  <a:srgbClr val="ACD433"/>
                </a:solidFill>
              </a:rPr>
              <a:t>k</a:t>
            </a:r>
            <a:endParaRPr lang="it-IT" sz="2000" b="1" dirty="0">
              <a:solidFill>
                <a:srgbClr val="ACD433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72FD718-9CFD-42EE-821D-17DDAADF1CE5}"/>
              </a:ext>
            </a:extLst>
          </p:cNvPr>
          <p:cNvSpPr/>
          <p:nvPr/>
        </p:nvSpPr>
        <p:spPr>
          <a:xfrm>
            <a:off x="830254" y="4437364"/>
            <a:ext cx="3601502" cy="181103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3175519-E0F9-470F-BB15-55D2226313CC}"/>
              </a:ext>
            </a:extLst>
          </p:cNvPr>
          <p:cNvSpPr/>
          <p:nvPr/>
        </p:nvSpPr>
        <p:spPr>
          <a:xfrm>
            <a:off x="6894464" y="4381647"/>
            <a:ext cx="3281742" cy="181103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0D06FFC-604A-475E-B264-FBCA35BEA71A}"/>
              </a:ext>
            </a:extLst>
          </p:cNvPr>
          <p:cNvSpPr/>
          <p:nvPr/>
        </p:nvSpPr>
        <p:spPr>
          <a:xfrm rot="19500210">
            <a:off x="2653443" y="3797845"/>
            <a:ext cx="706837" cy="359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0EE5FC4-C534-4911-AB43-3B2050EE6A36}"/>
              </a:ext>
            </a:extLst>
          </p:cNvPr>
          <p:cNvSpPr/>
          <p:nvPr/>
        </p:nvSpPr>
        <p:spPr>
          <a:xfrm rot="12692540">
            <a:off x="7736871" y="3711580"/>
            <a:ext cx="706837" cy="359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810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A5A7A3-DDEA-4EAB-A390-57C40748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questa formula confluiscono 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84F10E5-9A52-4EC0-A750-CD471981F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4000" dirty="0"/>
                  <a:t>ALGEBRA: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40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400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it-IT" sz="40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it-IT" sz="4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it-IT" sz="4000" dirty="0"/>
              </a:p>
              <a:p>
                <a:r>
                  <a:rPr lang="it-IT" sz="4000" dirty="0"/>
                  <a:t>ARITMETICA BINARIA: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400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4000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it-IT" sz="4000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it-IT" sz="4000" dirty="0"/>
              </a:p>
              <a:p>
                <a:r>
                  <a:rPr lang="it-IT" sz="4000" dirty="0"/>
                  <a:t>CALCOLO COMBINATORIO: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4000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4000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40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  <m:mr>
                            <m:e>
                              <m:r>
                                <a:rPr lang="it-IT" sz="40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4000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84F10E5-9A52-4EC0-A750-CD471981F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5" t="-2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7051A55E-6A7E-4D8F-A8AC-2AB7BC87A844}"/>
                  </a:ext>
                </a:extLst>
              </p14:cNvPr>
              <p14:cNvContentPartPr/>
              <p14:nvPr/>
            </p14:nvContentPartPr>
            <p14:xfrm>
              <a:off x="4577283" y="3129584"/>
              <a:ext cx="1800360" cy="4068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7051A55E-6A7E-4D8F-A8AC-2AB7BC87A8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7283" y="2949944"/>
                <a:ext cx="1980000" cy="400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26C3C9E-F4CD-490B-95DF-F07750EB6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481" y="4427943"/>
            <a:ext cx="6335009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4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B216BC-D24C-4124-854D-338CE4DD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Ancora il triangolo aritmetico …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93EFF6A-A5C1-465C-849C-35D255BC3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5BA14B-AE18-426D-B899-006D3F1BD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80" y="1945761"/>
            <a:ext cx="7514689" cy="41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20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B216BC-D24C-4124-854D-338CE4DD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/>
              <a:t>… e i resti della divisione per 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F38E7B6-FA90-4607-BD3F-31471A6FF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854" y="1116461"/>
            <a:ext cx="6270662" cy="46246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4316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B216BC-D24C-4124-854D-338CE4DD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795288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/>
              <a:t>Aritmetica</a:t>
            </a:r>
            <a:br>
              <a:rPr lang="en-US" sz="5400" dirty="0"/>
            </a:br>
            <a:r>
              <a:rPr lang="en-US" sz="5400" dirty="0" err="1"/>
              <a:t>modulare</a:t>
            </a:r>
            <a:br>
              <a:rPr lang="en-US" sz="5400" dirty="0"/>
            </a:br>
            <a:r>
              <a:rPr lang="en-US" sz="5400" dirty="0"/>
              <a:t>(mod 8)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F38E7B6-FA90-4607-BD3F-31471A6FF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854" y="1116461"/>
            <a:ext cx="6270662" cy="46246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5807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B216BC-D24C-4124-854D-338CE4DD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795288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/>
              <a:t>Aritmetica</a:t>
            </a:r>
            <a:br>
              <a:rPr lang="en-US" sz="5400" dirty="0"/>
            </a:br>
            <a:r>
              <a:rPr lang="en-US" sz="5400" dirty="0" err="1"/>
              <a:t>modulare</a:t>
            </a:r>
            <a:br>
              <a:rPr lang="en-US" sz="5400" dirty="0"/>
            </a:br>
            <a:r>
              <a:rPr lang="en-US" sz="5400" dirty="0"/>
              <a:t>(mod 2)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B12FCA-43E9-4398-9991-0F639A491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5D5A69-DB17-45F4-A36E-F78BD4C18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845" y="962025"/>
            <a:ext cx="62674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3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46AADC-CC35-4814-8252-3C6681C3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149" y="1325880"/>
            <a:ext cx="618115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/>
              <a:t>Inoltre</a:t>
            </a:r>
            <a:r>
              <a:rPr lang="en-US" sz="4000" dirty="0"/>
              <a:t>, per </a:t>
            </a:r>
            <a:r>
              <a:rPr lang="en-US" sz="4000" dirty="0" err="1"/>
              <a:t>convenzione</a:t>
            </a:r>
            <a:r>
              <a:rPr lang="en-US" sz="4000" dirty="0"/>
              <a:t>, </a:t>
            </a:r>
            <a:r>
              <a:rPr lang="en-US" sz="4000" dirty="0" err="1"/>
              <a:t>si</a:t>
            </a:r>
            <a:r>
              <a:rPr lang="en-US" sz="4000" dirty="0"/>
              <a:t> pone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5F6A00-80A0-495B-B466-6C6C6B667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149" y="4588329"/>
            <a:ext cx="6181152" cy="16215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8000" cap="all" dirty="0">
                <a:solidFill>
                  <a:schemeClr val="accent1"/>
                </a:solidFill>
              </a:rPr>
              <a:t>0!=1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D29615-4522-47C0-AE3D-573290DC8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7521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3675E4EE-1875-4E5F-8E46-A5F12E9B8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3A5DF144-48B0-4F38-875E-5B3707FBC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871743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F73586-968A-4534-A924-9F8A86925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560" y="1141407"/>
            <a:ext cx="3739220" cy="50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27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B216BC-D24C-4124-854D-338CE4DD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795288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 err="1"/>
              <a:t>Aritmetica</a:t>
            </a:r>
            <a:br>
              <a:rPr lang="en-US" sz="5400" dirty="0"/>
            </a:br>
            <a:r>
              <a:rPr lang="en-US" sz="5400" dirty="0" err="1"/>
              <a:t>binaria</a:t>
            </a:r>
            <a:endParaRPr lang="en-US" sz="5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B12FCA-43E9-4398-9991-0F639A491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C8B733-3E9F-4E74-A46F-86B9F1E72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27" y="822131"/>
            <a:ext cx="61817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2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CD4707-1548-4279-B58B-4B4546E0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ACD433"/>
                </a:solidFill>
              </a:rPr>
              <a:t>Una formula ricorsiva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508EAA-C1BC-4E39-981A-EC1145EE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Si pone 0!=1</a:t>
            </a:r>
          </a:p>
          <a:p>
            <a:r>
              <a:rPr lang="it-IT" dirty="0"/>
              <a:t>Per ogni intero positivo </a:t>
            </a:r>
            <a:r>
              <a:rPr lang="it-IT" i="1" dirty="0"/>
              <a:t>n</a:t>
            </a:r>
            <a:r>
              <a:rPr lang="it-IT" dirty="0"/>
              <a:t> si pone quindi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5000" i="1" dirty="0">
                <a:solidFill>
                  <a:srgbClr val="ACD433"/>
                </a:solidFill>
              </a:rPr>
              <a:t>n</a:t>
            </a:r>
            <a:r>
              <a:rPr lang="it-IT" sz="5000" dirty="0">
                <a:solidFill>
                  <a:srgbClr val="ACD433"/>
                </a:solidFill>
              </a:rPr>
              <a:t>! = (</a:t>
            </a:r>
            <a:r>
              <a:rPr lang="it-IT" sz="5000" i="1" dirty="0">
                <a:solidFill>
                  <a:srgbClr val="ACD433"/>
                </a:solidFill>
              </a:rPr>
              <a:t>n</a:t>
            </a:r>
            <a:r>
              <a:rPr lang="it-IT" sz="5000" dirty="0">
                <a:solidFill>
                  <a:srgbClr val="ACD433"/>
                </a:solidFill>
              </a:rPr>
              <a:t>-1)!</a:t>
            </a:r>
            <a:r>
              <a:rPr lang="it-IT" sz="5000" i="1" dirty="0">
                <a:solidFill>
                  <a:srgbClr val="ACD433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8519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232789"/>
              </p:ext>
            </p:extLst>
          </p:nvPr>
        </p:nvGraphicFramePr>
        <p:xfrm>
          <a:off x="1103313" y="2052636"/>
          <a:ext cx="8947146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1191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6 scelte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90" y="3160897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90" y="3697102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4262321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81" y="4836931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190" y="542141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191" y="6009688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273999"/>
              </p:ext>
            </p:extLst>
          </p:nvPr>
        </p:nvGraphicFramePr>
        <p:xfrm>
          <a:off x="1103313" y="2052636"/>
          <a:ext cx="8947146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1191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90" y="3160897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90" y="3697102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481" y="4836931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190" y="542141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191" y="6009688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4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195974"/>
              </p:ext>
            </p:extLst>
          </p:nvPr>
        </p:nvGraphicFramePr>
        <p:xfrm>
          <a:off x="1103313" y="2052636"/>
          <a:ext cx="8947146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1191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 scelte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93" y="3160893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693" y="3697098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984" y="4836927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693" y="5421408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694" y="6009684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3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1C359-0F96-4B2F-8EE2-A4843922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Primo passo verso la risposta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3C31CF20-87E2-4EA8-AED9-25621EF43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512048"/>
              </p:ext>
            </p:extLst>
          </p:nvPr>
        </p:nvGraphicFramePr>
        <p:xfrm>
          <a:off x="1103313" y="2052636"/>
          <a:ext cx="8947146" cy="45220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1191">
                  <a:extLst>
                    <a:ext uri="{9D8B030D-6E8A-4147-A177-3AD203B41FA5}">
                      <a16:colId xmlns:a16="http://schemas.microsoft.com/office/drawing/2014/main" val="2143518514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3695993777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393148751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5641050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2801039838"/>
                    </a:ext>
                  </a:extLst>
                </a:gridCol>
                <a:gridCol w="1491191">
                  <a:extLst>
                    <a:ext uri="{9D8B030D-6E8A-4147-A177-3AD203B41FA5}">
                      <a16:colId xmlns:a16="http://schemas.microsoft.com/office/drawing/2014/main" val="1599280714"/>
                    </a:ext>
                  </a:extLst>
                </a:gridCol>
              </a:tblGrid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71492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640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71600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0429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84046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12854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97627"/>
                  </a:ext>
                </a:extLst>
              </a:tr>
              <a:tr h="56525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22139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D989263D-E9F2-47A0-8FAA-6F98F51E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93" y="3160893"/>
            <a:ext cx="530442" cy="5362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A39D6B-0557-4B00-A769-79F38C33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693" y="3697098"/>
            <a:ext cx="530442" cy="555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B039BE-7B61-4052-BF59-5AC82B33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73" y="2052632"/>
            <a:ext cx="556359" cy="5746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A3980F-4845-4996-A432-69EFFEB4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984" y="4836927"/>
            <a:ext cx="564751" cy="574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638F9-220E-4817-B768-724B957E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11" y="2052632"/>
            <a:ext cx="556359" cy="5784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12EA26-AA1C-4237-8C75-37D2D0C47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694" y="6009684"/>
            <a:ext cx="557618" cy="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718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665</Words>
  <Application>Microsoft Office PowerPoint</Application>
  <PresentationFormat>Widescreen</PresentationFormat>
  <Paragraphs>134</Paragraphs>
  <Slides>40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6" baseType="lpstr">
      <vt:lpstr>Arial</vt:lpstr>
      <vt:lpstr>Cambria Math</vt:lpstr>
      <vt:lpstr>Century Gothic</vt:lpstr>
      <vt:lpstr>Wingdings 3</vt:lpstr>
      <vt:lpstr>Ione</vt:lpstr>
      <vt:lpstr>Equation</vt:lpstr>
      <vt:lpstr>PRECORSO DI MATEMATICA</vt:lpstr>
      <vt:lpstr>Ricordiamo che ci eravamo chiesti:</vt:lpstr>
      <vt:lpstr>Primo passo verso la risposta</vt:lpstr>
      <vt:lpstr>Inoltre, per convenzione, si pone</vt:lpstr>
      <vt:lpstr>Una formula ricorsiva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Primo passo verso la risposta</vt:lpstr>
      <vt:lpstr>Secondo passo verso la risposta</vt:lpstr>
      <vt:lpstr>Terzo passo verso la risposta</vt:lpstr>
      <vt:lpstr>Ed ecco la risposta</vt:lpstr>
      <vt:lpstr>Il triangolo aritmetico</vt:lpstr>
      <vt:lpstr>(■(n@k)) si trova  - sulla n-esima riga (dall’alto)  - sulla k-esima colonna  (da sinistra)  La numerazione inizia da 0.</vt:lpstr>
      <vt:lpstr>(■(n@k)) si trova  - sulla n-esima riga (dall’alto)  - sulla k-esima colonna  (da sinistra)  La numerazione inizia da 0.</vt:lpstr>
      <vt:lpstr>Il teorema binomiale</vt:lpstr>
      <vt:lpstr>Il teorema binomiale</vt:lpstr>
      <vt:lpstr>Il teorema binomiale</vt:lpstr>
      <vt:lpstr>Il teorema binomiale</vt:lpstr>
      <vt:lpstr>Il teorema binomiale</vt:lpstr>
      <vt:lpstr>Il teorema binomiale</vt:lpstr>
      <vt:lpstr>Il teorema binomiale</vt:lpstr>
      <vt:lpstr>Infine …</vt:lpstr>
      <vt:lpstr>Infine …</vt:lpstr>
      <vt:lpstr> Interpretazione insiemistica</vt:lpstr>
      <vt:lpstr>In questa formula confluiscono …</vt:lpstr>
      <vt:lpstr>Ancora il triangolo aritmetico …</vt:lpstr>
      <vt:lpstr>… e i resti della divisione per 8</vt:lpstr>
      <vt:lpstr>Aritmetica modulare (mod 8) </vt:lpstr>
      <vt:lpstr>Aritmetica modulare (mod 2) </vt:lpstr>
      <vt:lpstr>Aritmetica binaria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PRECORSO DI MATEMATICA</dc:title>
  <dc:creator>Margherita Barile</dc:creator>
  <cp:lastModifiedBy>Margherita Barile</cp:lastModifiedBy>
  <cp:revision>2</cp:revision>
  <dcterms:created xsi:type="dcterms:W3CDTF">2020-09-22T16:32:52Z</dcterms:created>
  <dcterms:modified xsi:type="dcterms:W3CDTF">2020-09-22T16:42:00Z</dcterms:modified>
</cp:coreProperties>
</file>