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9" r:id="rId1"/>
    <p:sldMasterId id="2147484032" r:id="rId2"/>
  </p:sldMasterIdLst>
  <p:sldIdLst>
    <p:sldId id="318" r:id="rId3"/>
    <p:sldId id="321" r:id="rId4"/>
    <p:sldId id="320" r:id="rId5"/>
    <p:sldId id="322" r:id="rId6"/>
    <p:sldId id="324" r:id="rId7"/>
    <p:sldId id="334" r:id="rId8"/>
    <p:sldId id="335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E6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97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603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592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459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918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4873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741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08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306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994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39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687410-ECDF-403F-8390-C5C8CCBA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E28223-9A7F-4D36-94F6-F480BE7E6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D1A684-3D9C-48BE-9148-F5453465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5630-9736-4004-9310-AF66795B0E81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316F48-2702-4858-B2A3-40A6030F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6DBF49-6213-4823-8395-E048F28E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725F-94CC-45C3-A2F6-89583ECB57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86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65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0248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83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92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27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66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24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917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0" r:id="rId1"/>
    <p:sldLayoutId id="214748403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85100DA-F7CB-4B28-B10E-D2D2FEC8A069}" type="datetimeFigureOut">
              <a:rPr lang="it-IT" smtClean="0"/>
              <a:t>23/09/2021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760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w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wm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wm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oleObject" Target="../embeddings/oleObject7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wm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oleObject" Target="../embeddings/oleObject9.bin"/><Relationship Id="rId5" Type="http://schemas.openxmlformats.org/officeDocument/2006/relationships/image" Target="../media/image18.w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3.bin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0ADB11-7D7F-47AE-8E18-1F6DAD97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it-IT" dirty="0"/>
              <a:t>Quesito n.1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4135D2-B3DE-45FB-A269-75BBC1EA2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500" dirty="0"/>
              <a:t>Dati due insiemi </a:t>
            </a:r>
            <a:r>
              <a:rPr lang="it-IT" sz="2500" i="1" dirty="0"/>
              <a:t>X</a:t>
            </a:r>
            <a:r>
              <a:rPr lang="it-IT" sz="2500" dirty="0"/>
              <a:t> e </a:t>
            </a:r>
            <a:r>
              <a:rPr lang="it-IT" sz="2500" i="1" dirty="0"/>
              <a:t>Y, </a:t>
            </a:r>
            <a:r>
              <a:rPr lang="it-IT" sz="2500" dirty="0"/>
              <a:t>determinare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(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X\</a:t>
            </a:r>
            <a:r>
              <a:rPr lang="it-IT" sz="4000" i="1" dirty="0">
                <a:solidFill>
                  <a:srgbClr val="FFFF00"/>
                </a:solidFill>
              </a:rPr>
              <a:t>Y</a:t>
            </a:r>
            <a:r>
              <a:rPr lang="it-IT" sz="4000" dirty="0">
                <a:solidFill>
                  <a:srgbClr val="FFFF00"/>
                </a:solidFill>
              </a:rPr>
              <a:t>)</a:t>
            </a: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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Y</a:t>
            </a:r>
            <a:r>
              <a:rPr lang="it-IT" sz="4000" i="1" dirty="0">
                <a:solidFill>
                  <a:srgbClr val="FFFF00"/>
                </a:solidFill>
              </a:rPr>
              <a:t>= …</a:t>
            </a:r>
            <a:endParaRPr lang="it-IT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6" name="Immagine 5" descr="Immagine che contiene gioco, pallacanestro&#10;&#10;Descrizione generata automaticamente">
            <a:extLst>
              <a:ext uri="{FF2B5EF4-FFF2-40B4-BE49-F238E27FC236}">
                <a16:creationId xmlns:a16="http://schemas.microsoft.com/office/drawing/2014/main" id="{A668F43B-3E54-4485-B986-AEBA97897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992" y="1834906"/>
            <a:ext cx="5449889" cy="3188184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E99BD12-B305-4AE3-88CE-E4108871EF51}"/>
              </a:ext>
            </a:extLst>
          </p:cNvPr>
          <p:cNvSpPr/>
          <p:nvPr/>
        </p:nvSpPr>
        <p:spPr>
          <a:xfrm>
            <a:off x="2535133" y="2891037"/>
            <a:ext cx="4850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4000" dirty="0">
              <a:solidFill>
                <a:srgbClr val="FFFF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6D995F-C7A8-4F70-B977-AA5534005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2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71"/>
    </mc:Choice>
    <mc:Fallback xmlns="">
      <p:transition spd="slow" advTm="56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06F151-064C-49EE-8F5E-02AEE642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Quesito n. 3 – Risposta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C822B2-132E-48F7-A712-E7302AF9F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Se </a:t>
            </a:r>
            <a:r>
              <a:rPr lang="it-IT" sz="3000" i="1" dirty="0">
                <a:solidFill>
                  <a:srgbClr val="FFFF00"/>
                </a:solidFill>
              </a:rPr>
              <a:t>X, Y</a:t>
            </a:r>
            <a:r>
              <a:rPr lang="it-IT" sz="3000" dirty="0">
                <a:solidFill>
                  <a:srgbClr val="FFFF00"/>
                </a:solidFill>
              </a:rPr>
              <a:t> sono insiemi tali che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(IPOTESI)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allora 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(TESI)</a:t>
            </a:r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36863F8E-144A-440D-8C2E-4A7D974977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884818"/>
              </p:ext>
            </p:extLst>
          </p:nvPr>
        </p:nvGraphicFramePr>
        <p:xfrm>
          <a:off x="3637905" y="4543401"/>
          <a:ext cx="4425120" cy="86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1120" imgH="203040" progId="Equation.DSMT4">
                  <p:embed/>
                </p:oleObj>
              </mc:Choice>
              <mc:Fallback>
                <p:oleObj name="Equation" r:id="rId4" imgW="1041120" imgH="203040" progId="Equation.DSMT4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36863F8E-144A-440D-8C2E-4A7D974977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37905" y="4543401"/>
                        <a:ext cx="4425120" cy="8634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E0D5AF76-0CFF-421A-B618-2657F61D57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947187"/>
              </p:ext>
            </p:extLst>
          </p:nvPr>
        </p:nvGraphicFramePr>
        <p:xfrm>
          <a:off x="4464050" y="2805112"/>
          <a:ext cx="2921448" cy="792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49160" imgH="203040" progId="Equation.DSMT4">
                  <p:embed/>
                </p:oleObj>
              </mc:Choice>
              <mc:Fallback>
                <p:oleObj name="Equation" r:id="rId6" imgW="749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64050" y="2805112"/>
                        <a:ext cx="2921448" cy="79225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D96E89-4A31-43B0-87C6-688F94A16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0"/>
    </mc:Choice>
    <mc:Fallback xmlns="">
      <p:transition spd="slow" advTm="10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06F151-064C-49EE-8F5E-02AEE642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Quesito n. 4 – Risposta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C822B2-132E-48F7-A712-E7302AF9F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Se </a:t>
            </a:r>
            <a:r>
              <a:rPr lang="it-IT" sz="3000" i="1" dirty="0">
                <a:solidFill>
                  <a:srgbClr val="FFFF00"/>
                </a:solidFill>
              </a:rPr>
              <a:t>X, Y</a:t>
            </a:r>
            <a:r>
              <a:rPr lang="it-IT" sz="3000" dirty="0">
                <a:solidFill>
                  <a:srgbClr val="FFFF00"/>
                </a:solidFill>
              </a:rPr>
              <a:t> sono insiemi tali che</a:t>
            </a:r>
          </a:p>
          <a:p>
            <a:pPr marL="0" indent="0">
              <a:buNone/>
            </a:pPr>
            <a:endParaRPr lang="it-IT" sz="3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(IPOTESI)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allora </a:t>
            </a:r>
          </a:p>
          <a:p>
            <a:pPr marL="0" indent="0" algn="ctr">
              <a:buNone/>
            </a:pPr>
            <a:endParaRPr lang="it-IT" sz="3000" dirty="0"/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(TESI)</a:t>
            </a:r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114B19A4-E864-4188-96F7-DF7C867C36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469533"/>
              </p:ext>
            </p:extLst>
          </p:nvPr>
        </p:nvGraphicFramePr>
        <p:xfrm>
          <a:off x="3950049" y="4288029"/>
          <a:ext cx="4425120" cy="86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1120" imgH="203040" progId="Equation.DSMT4">
                  <p:embed/>
                </p:oleObj>
              </mc:Choice>
              <mc:Fallback>
                <p:oleObj name="Equation" r:id="rId4" imgW="1041120" imgH="20304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114B19A4-E864-4188-96F7-DF7C867C36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0049" y="4288029"/>
                        <a:ext cx="4425120" cy="8634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066BAAC7-049C-4046-A732-7BF7C2E067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892081"/>
              </p:ext>
            </p:extLst>
          </p:nvPr>
        </p:nvGraphicFramePr>
        <p:xfrm>
          <a:off x="4964544" y="2694277"/>
          <a:ext cx="2101274" cy="884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82400" imgH="203040" progId="Equation.DSMT4">
                  <p:embed/>
                </p:oleObj>
              </mc:Choice>
              <mc:Fallback>
                <p:oleObj name="Equation" r:id="rId6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64544" y="2694277"/>
                        <a:ext cx="2101274" cy="88474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831000-A92B-467B-9158-6E466D11B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59"/>
    </mc:Choice>
    <mc:Fallback xmlns="">
      <p:transition spd="slow" advTm="25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691F38-05E4-494F-BE0D-D3CDDFC2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it-IT" sz="3900"/>
              <a:t>Insieme complementare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6908C0-1AC9-495E-BBC3-17134BA5A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Sia </a:t>
            </a:r>
            <a:r>
              <a:rPr lang="it-IT" i="1" dirty="0"/>
              <a:t>X </a:t>
            </a:r>
            <a:r>
              <a:rPr lang="it-IT" dirty="0"/>
              <a:t>un insieme e sia </a:t>
            </a:r>
            <a:r>
              <a:rPr lang="it-IT" i="1" dirty="0"/>
              <a:t>Y</a:t>
            </a:r>
            <a:r>
              <a:rPr lang="it-IT" dirty="0"/>
              <a:t> un suo sottoinsieme. Allora </a:t>
            </a:r>
            <a:r>
              <a:rPr lang="it-IT" i="1" dirty="0"/>
              <a:t>X</a:t>
            </a:r>
            <a:r>
              <a:rPr lang="it-IT" dirty="0"/>
              <a:t>\</a:t>
            </a:r>
            <a:r>
              <a:rPr lang="it-IT" i="1" dirty="0"/>
              <a:t>Y </a:t>
            </a:r>
            <a:r>
              <a:rPr lang="it-IT" dirty="0"/>
              <a:t>si dice </a:t>
            </a:r>
            <a:r>
              <a:rPr lang="it-IT" b="1" dirty="0">
                <a:solidFill>
                  <a:srgbClr val="FFFF00"/>
                </a:solidFill>
              </a:rPr>
              <a:t>(insieme) complementare </a:t>
            </a:r>
            <a:r>
              <a:rPr lang="it-IT" dirty="0">
                <a:solidFill>
                  <a:srgbClr val="FFFF00"/>
                </a:solidFill>
              </a:rPr>
              <a:t>di </a:t>
            </a:r>
            <a:r>
              <a:rPr lang="it-IT" i="1" dirty="0">
                <a:solidFill>
                  <a:srgbClr val="FFFF00"/>
                </a:solidFill>
              </a:rPr>
              <a:t>Y</a:t>
            </a:r>
            <a:r>
              <a:rPr lang="it-IT" dirty="0">
                <a:solidFill>
                  <a:srgbClr val="FFFF00"/>
                </a:solidFill>
              </a:rPr>
              <a:t> in </a:t>
            </a:r>
            <a:r>
              <a:rPr lang="it-IT" i="1" dirty="0">
                <a:solidFill>
                  <a:srgbClr val="FFFF00"/>
                </a:solidFill>
              </a:rPr>
              <a:t>X. </a:t>
            </a:r>
          </a:p>
          <a:p>
            <a:pPr marL="0" indent="0">
              <a:buNone/>
            </a:pPr>
            <a:endParaRPr lang="it-IT" i="1" dirty="0"/>
          </a:p>
          <a:p>
            <a:pPr marL="0" indent="0">
              <a:buNone/>
            </a:pPr>
            <a:endParaRPr lang="it-IT" i="1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9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Immagine 3" descr="Immagine che contiene disegnando, segnale, orologio&#10;&#10;Descrizione generata automaticamente">
            <a:extLst>
              <a:ext uri="{FF2B5EF4-FFF2-40B4-BE49-F238E27FC236}">
                <a16:creationId xmlns:a16="http://schemas.microsoft.com/office/drawing/2014/main" id="{CF5B9C34-8BC9-4B10-B24E-FD8689DA0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992" y="1623722"/>
            <a:ext cx="5449889" cy="3610552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EAFD14-D007-40B0-A74D-72C1CD0D6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51"/>
    </mc:Choice>
    <mc:Fallback xmlns="">
      <p:transition spd="slow" advTm="3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691F38-05E4-494F-BE0D-D3CDDFC2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it-IT"/>
              <a:t>Ad esempio 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6908C0-1AC9-495E-BBC3-17134BA5A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L’insieme </a:t>
            </a:r>
            <a:r>
              <a:rPr lang="it-IT" i="1" dirty="0">
                <a:solidFill>
                  <a:srgbClr val="92D050"/>
                </a:solidFill>
              </a:rPr>
              <a:t>P</a:t>
            </a:r>
            <a:r>
              <a:rPr lang="it-IT" dirty="0">
                <a:solidFill>
                  <a:srgbClr val="92D050"/>
                </a:solidFill>
              </a:rPr>
              <a:t> degli interi pari </a:t>
            </a:r>
            <a:r>
              <a:rPr lang="it-IT" dirty="0"/>
              <a:t>e l’insieme </a:t>
            </a:r>
            <a:r>
              <a:rPr lang="it-IT" i="1" dirty="0">
                <a:solidFill>
                  <a:srgbClr val="FFFF00"/>
                </a:solidFill>
              </a:rPr>
              <a:t>D</a:t>
            </a:r>
            <a:r>
              <a:rPr lang="it-IT" dirty="0">
                <a:solidFill>
                  <a:srgbClr val="FFFF00"/>
                </a:solidFill>
              </a:rPr>
              <a:t> degli interi dispari </a:t>
            </a:r>
            <a:r>
              <a:rPr lang="it-IT" dirty="0"/>
              <a:t>sono l’uno il complementare dell’altro nell’insieme </a:t>
            </a:r>
            <a:r>
              <a:rPr lang="it-IT" i="1" dirty="0"/>
              <a:t>Z</a:t>
            </a:r>
            <a:r>
              <a:rPr lang="it-IT" dirty="0"/>
              <a:t> dei numeri interi. </a:t>
            </a:r>
            <a:endParaRPr lang="it-IT" i="1" dirty="0"/>
          </a:p>
          <a:p>
            <a:pPr marL="0" indent="0">
              <a:buNone/>
            </a:pPr>
            <a:endParaRPr lang="it-IT" i="1" dirty="0"/>
          </a:p>
          <a:p>
            <a:pPr marL="0" indent="0">
              <a:buNone/>
            </a:pPr>
            <a:endParaRPr lang="it-IT" i="1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0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Immagine 4" descr="Immagine che contiene disegnando, gioco&#10;&#10;Descrizione generata automaticamente">
            <a:extLst>
              <a:ext uri="{FF2B5EF4-FFF2-40B4-BE49-F238E27FC236}">
                <a16:creationId xmlns:a16="http://schemas.microsoft.com/office/drawing/2014/main" id="{8F0A2314-F710-41FE-B6CF-DD6C50D05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992" y="1623722"/>
            <a:ext cx="5449889" cy="3610552"/>
          </a:xfrm>
          <a:prstGeom prst="rect">
            <a:avLst/>
          </a:prstGeom>
          <a:effectLst/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3DEF65-693B-49AA-A7C0-08921125B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9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40"/>
    </mc:Choice>
    <mc:Fallback xmlns="">
      <p:transition spd="slow" advTm="38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06F151-064C-49EE-8F5E-02AEE642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Quesito n. 5 : in generale</a:t>
            </a:r>
            <a:br>
              <a:rPr lang="it-IT" dirty="0"/>
            </a:br>
            <a:r>
              <a:rPr lang="it-IT" dirty="0"/>
              <a:t>                e sotto opportune ipotesi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C822B2-132E-48F7-A712-E7302AF9F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Siano </a:t>
            </a:r>
            <a:r>
              <a:rPr lang="it-IT" sz="3000" i="1" dirty="0">
                <a:solidFill>
                  <a:srgbClr val="FFFF00"/>
                </a:solidFill>
              </a:rPr>
              <a:t>X, Y </a:t>
            </a:r>
            <a:r>
              <a:rPr lang="it-IT" sz="3000" dirty="0">
                <a:solidFill>
                  <a:srgbClr val="FFFF00"/>
                </a:solidFill>
              </a:rPr>
              <a:t>insiemi. Allora, </a:t>
            </a:r>
            <a:r>
              <a:rPr lang="it-IT" sz="3000" b="1" dirty="0">
                <a:solidFill>
                  <a:srgbClr val="FFFF00"/>
                </a:solidFill>
              </a:rPr>
              <a:t>in generale</a:t>
            </a:r>
            <a:r>
              <a:rPr lang="it-IT" sz="3000" dirty="0">
                <a:solidFill>
                  <a:srgbClr val="FFFF00"/>
                </a:solidFill>
              </a:rPr>
              <a:t>,</a:t>
            </a:r>
          </a:p>
          <a:p>
            <a:pPr marL="0" indent="0">
              <a:buNone/>
            </a:pPr>
            <a:endParaRPr lang="it-IT" sz="3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3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Se </a:t>
            </a:r>
            <a:r>
              <a:rPr lang="it-IT" sz="3000" i="1" dirty="0">
                <a:solidFill>
                  <a:srgbClr val="FFFF00"/>
                </a:solidFill>
              </a:rPr>
              <a:t>X</a:t>
            </a:r>
            <a:r>
              <a:rPr lang="it-IT" sz="3000" dirty="0">
                <a:solidFill>
                  <a:srgbClr val="FFFF00"/>
                </a:solidFill>
                <a:sym typeface="Symbol" panose="05050102010706020507" pitchFamily="18" charset="2"/>
              </a:rPr>
              <a:t></a:t>
            </a:r>
            <a:r>
              <a:rPr lang="it-IT" sz="3000" i="1" dirty="0">
                <a:solidFill>
                  <a:srgbClr val="FFFF00"/>
                </a:solidFill>
              </a:rPr>
              <a:t>Y</a:t>
            </a:r>
            <a:r>
              <a:rPr lang="it-IT" sz="3000" dirty="0">
                <a:solidFill>
                  <a:srgbClr val="FFFF00"/>
                </a:solidFill>
              </a:rPr>
              <a:t>, allora</a:t>
            </a:r>
          </a:p>
          <a:p>
            <a:pPr marL="0" indent="0" algn="ctr">
              <a:buNone/>
            </a:pPr>
            <a:endParaRPr lang="it-IT" sz="3000" dirty="0"/>
          </a:p>
          <a:p>
            <a:pPr marL="0" indent="0">
              <a:buNone/>
            </a:pPr>
            <a:endParaRPr lang="it-IT" sz="3000" dirty="0">
              <a:solidFill>
                <a:srgbClr val="FFFF00"/>
              </a:solidFill>
            </a:endParaRPr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114B19A4-E864-4188-96F7-DF7C867C36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20845"/>
              </p:ext>
            </p:extLst>
          </p:nvPr>
        </p:nvGraphicFramePr>
        <p:xfrm>
          <a:off x="3830638" y="4315215"/>
          <a:ext cx="40481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52200" imgH="203040" progId="Equation.DSMT4">
                  <p:embed/>
                </p:oleObj>
              </mc:Choice>
              <mc:Fallback>
                <p:oleObj name="Equation" r:id="rId4" imgW="952200" imgH="20304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114B19A4-E864-4188-96F7-DF7C867C36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30638" y="4315215"/>
                        <a:ext cx="4048125" cy="863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066BAAC7-049C-4046-A732-7BF7C2E067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15031"/>
              </p:ext>
            </p:extLst>
          </p:nvPr>
        </p:nvGraphicFramePr>
        <p:xfrm>
          <a:off x="3941763" y="2693988"/>
          <a:ext cx="414655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52200" imgH="203040" progId="Equation.DSMT4">
                  <p:embed/>
                </p:oleObj>
              </mc:Choice>
              <mc:Fallback>
                <p:oleObj name="Equation" r:id="rId6" imgW="952200" imgH="20304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066BAAC7-049C-4046-A732-7BF7C2E067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41763" y="2693988"/>
                        <a:ext cx="4146550" cy="8858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C00DF0-6735-45A3-99AC-4DA2107B0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5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19"/>
    </mc:Choice>
    <mc:Fallback xmlns="">
      <p:transition spd="slow" advTm="7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06F151-064C-49EE-8F5E-02AEE642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Quesito n. </a:t>
            </a:r>
            <a:r>
              <a:rPr lang="it-IT"/>
              <a:t>5  </a:t>
            </a:r>
            <a:r>
              <a:rPr lang="it-IT" dirty="0"/>
              <a:t>- Risposta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C822B2-132E-48F7-A712-E7302AF9F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Siano </a:t>
            </a:r>
            <a:r>
              <a:rPr lang="it-IT" sz="3000" i="1" dirty="0">
                <a:solidFill>
                  <a:srgbClr val="FFFF00"/>
                </a:solidFill>
              </a:rPr>
              <a:t>X, Y </a:t>
            </a:r>
            <a:r>
              <a:rPr lang="it-IT" sz="3000" dirty="0">
                <a:solidFill>
                  <a:srgbClr val="FFFF00"/>
                </a:solidFill>
              </a:rPr>
              <a:t>insiemi. Allora, </a:t>
            </a:r>
            <a:r>
              <a:rPr lang="it-IT" sz="3000" b="1" dirty="0">
                <a:solidFill>
                  <a:srgbClr val="FFFF00"/>
                </a:solidFill>
              </a:rPr>
              <a:t>in generale</a:t>
            </a:r>
            <a:r>
              <a:rPr lang="it-IT" sz="3000" dirty="0">
                <a:solidFill>
                  <a:srgbClr val="FFFF00"/>
                </a:solidFill>
              </a:rPr>
              <a:t>,</a:t>
            </a:r>
          </a:p>
          <a:p>
            <a:pPr marL="0" indent="0">
              <a:buNone/>
            </a:pPr>
            <a:endParaRPr lang="it-IT" sz="3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3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Se </a:t>
            </a:r>
            <a:r>
              <a:rPr lang="it-IT" sz="3000" i="1" dirty="0">
                <a:solidFill>
                  <a:srgbClr val="FFFF00"/>
                </a:solidFill>
              </a:rPr>
              <a:t>X</a:t>
            </a:r>
            <a:r>
              <a:rPr lang="it-IT" sz="3000" dirty="0">
                <a:solidFill>
                  <a:srgbClr val="FFFF00"/>
                </a:solidFill>
                <a:sym typeface="Symbol" panose="05050102010706020507" pitchFamily="18" charset="2"/>
              </a:rPr>
              <a:t></a:t>
            </a:r>
            <a:r>
              <a:rPr lang="it-IT" sz="3000" i="1" dirty="0">
                <a:solidFill>
                  <a:srgbClr val="FFFF00"/>
                </a:solidFill>
              </a:rPr>
              <a:t>Y</a:t>
            </a:r>
            <a:r>
              <a:rPr lang="it-IT" sz="3000" dirty="0">
                <a:solidFill>
                  <a:srgbClr val="FFFF00"/>
                </a:solidFill>
              </a:rPr>
              <a:t>, allora</a:t>
            </a:r>
          </a:p>
          <a:p>
            <a:pPr marL="0" indent="0" algn="ctr">
              <a:buNone/>
            </a:pPr>
            <a:endParaRPr lang="it-IT" sz="3000" dirty="0"/>
          </a:p>
          <a:p>
            <a:pPr marL="0" indent="0">
              <a:buNone/>
            </a:pPr>
            <a:endParaRPr lang="it-IT" sz="3000" dirty="0">
              <a:solidFill>
                <a:srgbClr val="FFFF00"/>
              </a:solidFill>
            </a:endParaRPr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114B19A4-E864-4188-96F7-DF7C867C36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5913798"/>
              </p:ext>
            </p:extLst>
          </p:nvPr>
        </p:nvGraphicFramePr>
        <p:xfrm>
          <a:off x="3776663" y="4314825"/>
          <a:ext cx="41560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760" imgH="203040" progId="Equation.DSMT4">
                  <p:embed/>
                </p:oleObj>
              </mc:Choice>
              <mc:Fallback>
                <p:oleObj name="Equation" r:id="rId4" imgW="977760" imgH="203040" progId="Equation.DSMT4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114B19A4-E864-4188-96F7-DF7C867C36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76663" y="4314825"/>
                        <a:ext cx="4156075" cy="863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066BAAC7-049C-4046-A732-7BF7C2E067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451059"/>
              </p:ext>
            </p:extLst>
          </p:nvPr>
        </p:nvGraphicFramePr>
        <p:xfrm>
          <a:off x="3249613" y="2693988"/>
          <a:ext cx="553085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9720" imgH="203040" progId="Equation.DSMT4">
                  <p:embed/>
                </p:oleObj>
              </mc:Choice>
              <mc:Fallback>
                <p:oleObj name="Equation" r:id="rId6" imgW="1269720" imgH="20304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066BAAC7-049C-4046-A732-7BF7C2E067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49613" y="2693988"/>
                        <a:ext cx="5530850" cy="8858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5CF416FF-12DF-4BBA-8644-B3D9973A47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5590" y="2693988"/>
            <a:ext cx="2003098" cy="117068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4B6F06D-9DC7-449E-A9FE-86CEFA6450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0452" y="4064338"/>
            <a:ext cx="1968236" cy="142580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9D2546-87BE-4608-8DCF-FFF4614F8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6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11"/>
    </mc:Choice>
    <mc:Fallback xmlns="">
      <p:transition spd="slow" advTm="80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0ADB11-7D7F-47AE-8E18-1F6DAD97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it-IT" dirty="0"/>
              <a:t>Quesito n.1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4135D2-B3DE-45FB-A269-75BBC1EA2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500" dirty="0"/>
              <a:t>Dati due insiemi </a:t>
            </a:r>
            <a:r>
              <a:rPr lang="it-IT" sz="2500" i="1" dirty="0"/>
              <a:t>X</a:t>
            </a:r>
            <a:r>
              <a:rPr lang="it-IT" sz="2500" dirty="0"/>
              <a:t> e </a:t>
            </a:r>
            <a:r>
              <a:rPr lang="it-IT" sz="2500" i="1" dirty="0"/>
              <a:t>Y, </a:t>
            </a:r>
            <a:r>
              <a:rPr lang="it-IT" sz="2500" dirty="0"/>
              <a:t>determinare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(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X\</a:t>
            </a:r>
            <a:r>
              <a:rPr lang="it-IT" sz="4000" i="1" dirty="0">
                <a:solidFill>
                  <a:srgbClr val="FFFF00"/>
                </a:solidFill>
              </a:rPr>
              <a:t>Y</a:t>
            </a:r>
            <a:r>
              <a:rPr lang="it-IT" sz="4000" dirty="0">
                <a:solidFill>
                  <a:srgbClr val="FFFF00"/>
                </a:solidFill>
              </a:rPr>
              <a:t>)</a:t>
            </a: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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Y</a:t>
            </a:r>
            <a:r>
              <a:rPr lang="it-IT" sz="4000" i="1" dirty="0">
                <a:solidFill>
                  <a:srgbClr val="FFFF00"/>
                </a:solidFill>
              </a:rPr>
              <a:t>= …</a:t>
            </a:r>
            <a:endParaRPr lang="it-IT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6" name="Immagine 5" descr="Immagine che contiene gioco, pallacanestro&#10;&#10;Descrizione generata automaticamente">
            <a:extLst>
              <a:ext uri="{FF2B5EF4-FFF2-40B4-BE49-F238E27FC236}">
                <a16:creationId xmlns:a16="http://schemas.microsoft.com/office/drawing/2014/main" id="{A668F43B-3E54-4485-B986-AEBA97897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992" y="1834906"/>
            <a:ext cx="5449889" cy="3188184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E99BD12-B305-4AE3-88CE-E4108871EF51}"/>
              </a:ext>
            </a:extLst>
          </p:cNvPr>
          <p:cNvSpPr/>
          <p:nvPr/>
        </p:nvSpPr>
        <p:spPr>
          <a:xfrm>
            <a:off x="2535133" y="2891037"/>
            <a:ext cx="4850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1F1446D-D94D-426F-9F61-39EF787FA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985" y="1770490"/>
            <a:ext cx="5565378" cy="3252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C187388-573B-42FB-BF4C-1C09F8265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7"/>
    </mc:Choice>
    <mc:Fallback xmlns="">
      <p:transition spd="slow" advTm="21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0ADB11-7D7F-47AE-8E18-1F6DAD97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it-IT" dirty="0"/>
              <a:t>Quesito n.1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4135D2-B3DE-45FB-A269-75BBC1EA2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500" dirty="0"/>
              <a:t>Dati due insiemi </a:t>
            </a:r>
            <a:r>
              <a:rPr lang="it-IT" sz="2500" i="1" dirty="0"/>
              <a:t>X</a:t>
            </a:r>
            <a:r>
              <a:rPr lang="it-IT" sz="2500" dirty="0"/>
              <a:t> e </a:t>
            </a:r>
            <a:r>
              <a:rPr lang="it-IT" sz="2500" i="1" dirty="0"/>
              <a:t>Y, </a:t>
            </a:r>
            <a:r>
              <a:rPr lang="it-IT" sz="2500" dirty="0"/>
              <a:t>determinare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(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X\</a:t>
            </a:r>
            <a:r>
              <a:rPr lang="it-IT" sz="4000" i="1" dirty="0">
                <a:solidFill>
                  <a:srgbClr val="FFFF00"/>
                </a:solidFill>
              </a:rPr>
              <a:t>Y</a:t>
            </a:r>
            <a:r>
              <a:rPr lang="it-IT" sz="4000" dirty="0">
                <a:solidFill>
                  <a:srgbClr val="FFFF00"/>
                </a:solidFill>
              </a:rPr>
              <a:t>)</a:t>
            </a: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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Y</a:t>
            </a:r>
            <a:r>
              <a:rPr lang="it-IT" sz="4000" i="1" dirty="0">
                <a:solidFill>
                  <a:srgbClr val="FFFF00"/>
                </a:solidFill>
              </a:rPr>
              <a:t>= …</a:t>
            </a:r>
            <a:endParaRPr lang="it-IT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6" name="Immagine 5" descr="Immagine che contiene gioco, pallacanestro&#10;&#10;Descrizione generata automaticamente">
            <a:extLst>
              <a:ext uri="{FF2B5EF4-FFF2-40B4-BE49-F238E27FC236}">
                <a16:creationId xmlns:a16="http://schemas.microsoft.com/office/drawing/2014/main" id="{A668F43B-3E54-4485-B986-AEBA97897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992" y="1834906"/>
            <a:ext cx="5449889" cy="3188184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E99BD12-B305-4AE3-88CE-E4108871EF51}"/>
              </a:ext>
            </a:extLst>
          </p:cNvPr>
          <p:cNvSpPr/>
          <p:nvPr/>
        </p:nvSpPr>
        <p:spPr>
          <a:xfrm>
            <a:off x="2535133" y="2891037"/>
            <a:ext cx="4850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CED6C55-C6EA-4BAA-B2CC-4451CE5FA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566" y="1877958"/>
            <a:ext cx="5530503" cy="323221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8C84950-C4E4-44E3-B4CF-99B3E0039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2"/>
    </mc:Choice>
    <mc:Fallback xmlns="">
      <p:transition spd="slow" advTm="8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0ADB11-7D7F-47AE-8E18-1F6DAD97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it-IT" dirty="0"/>
              <a:t>Quesito n.1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4135D2-B3DE-45FB-A269-75BBC1EA2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500" dirty="0"/>
              <a:t>Risposta: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(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X\</a:t>
            </a:r>
            <a:r>
              <a:rPr lang="it-IT" sz="4000" i="1" dirty="0">
                <a:solidFill>
                  <a:srgbClr val="FFFF00"/>
                </a:solidFill>
              </a:rPr>
              <a:t>Y</a:t>
            </a:r>
            <a:r>
              <a:rPr lang="it-IT" sz="4000" dirty="0">
                <a:solidFill>
                  <a:srgbClr val="FFFF00"/>
                </a:solidFill>
              </a:rPr>
              <a:t>)</a:t>
            </a: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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Y</a:t>
            </a:r>
            <a:r>
              <a:rPr lang="it-IT" sz="4000" i="1" dirty="0">
                <a:solidFill>
                  <a:srgbClr val="FFFF00"/>
                </a:solidFill>
              </a:rPr>
              <a:t>= 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X</a:t>
            </a: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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Y</a:t>
            </a:r>
            <a:endParaRPr lang="it-IT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6" name="Immagine 5" descr="Immagine che contiene gioco, pallacanestro&#10;&#10;Descrizione generata automaticamente">
            <a:extLst>
              <a:ext uri="{FF2B5EF4-FFF2-40B4-BE49-F238E27FC236}">
                <a16:creationId xmlns:a16="http://schemas.microsoft.com/office/drawing/2014/main" id="{A668F43B-3E54-4485-B986-AEBA97897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992" y="1834906"/>
            <a:ext cx="5449889" cy="3188184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E99BD12-B305-4AE3-88CE-E4108871EF51}"/>
              </a:ext>
            </a:extLst>
          </p:cNvPr>
          <p:cNvSpPr/>
          <p:nvPr/>
        </p:nvSpPr>
        <p:spPr>
          <a:xfrm>
            <a:off x="2535133" y="2891037"/>
            <a:ext cx="4850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CED6C55-C6EA-4BAA-B2CC-4451CE5FA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566" y="1877958"/>
            <a:ext cx="5530503" cy="323221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A8D410F-D0B7-4906-9797-AB6BAEA1A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5"/>
    </mc:Choice>
    <mc:Fallback xmlns="">
      <p:transition spd="slow" advTm="7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0ADB11-7D7F-47AE-8E18-1F6DAD97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it-IT" dirty="0"/>
              <a:t>Quesito n. 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4135D2-B3DE-45FB-A269-75BBC1EA2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500" dirty="0"/>
              <a:t>Dati due insiemi </a:t>
            </a:r>
            <a:r>
              <a:rPr lang="it-IT" sz="2500" i="1" dirty="0"/>
              <a:t>X</a:t>
            </a:r>
            <a:r>
              <a:rPr lang="it-IT" sz="2500" dirty="0"/>
              <a:t> e </a:t>
            </a:r>
            <a:r>
              <a:rPr lang="it-IT" sz="2500" i="1" dirty="0"/>
              <a:t>Y, </a:t>
            </a:r>
            <a:r>
              <a:rPr lang="it-IT" sz="2500" dirty="0"/>
              <a:t>determinare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(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X</a:t>
            </a: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</a:t>
            </a:r>
            <a:r>
              <a:rPr lang="it-IT" sz="4000" i="1" dirty="0">
                <a:solidFill>
                  <a:srgbClr val="FFFF00"/>
                </a:solidFill>
              </a:rPr>
              <a:t>Y</a:t>
            </a:r>
            <a:r>
              <a:rPr lang="it-IT" sz="4000" dirty="0">
                <a:solidFill>
                  <a:srgbClr val="FFFF00"/>
                </a:solidFill>
              </a:rPr>
              <a:t>)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\Y</a:t>
            </a:r>
            <a:r>
              <a:rPr lang="it-IT" sz="4000" i="1" dirty="0">
                <a:solidFill>
                  <a:srgbClr val="FFFF00"/>
                </a:solidFill>
              </a:rPr>
              <a:t>= …</a:t>
            </a:r>
            <a:endParaRPr lang="it-IT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6" name="Immagine 5" descr="Immagine che contiene gioco, pallacanestro&#10;&#10;Descrizione generata automaticamente">
            <a:extLst>
              <a:ext uri="{FF2B5EF4-FFF2-40B4-BE49-F238E27FC236}">
                <a16:creationId xmlns:a16="http://schemas.microsoft.com/office/drawing/2014/main" id="{A668F43B-3E54-4485-B986-AEBA97897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992" y="1834906"/>
            <a:ext cx="5449889" cy="3188184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E99BD12-B305-4AE3-88CE-E4108871EF51}"/>
              </a:ext>
            </a:extLst>
          </p:cNvPr>
          <p:cNvSpPr/>
          <p:nvPr/>
        </p:nvSpPr>
        <p:spPr>
          <a:xfrm>
            <a:off x="2535133" y="2891037"/>
            <a:ext cx="4850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F93FBA-8130-4D20-A538-E7F8002BC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7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2"/>
    </mc:Choice>
    <mc:Fallback xmlns="">
      <p:transition spd="slow" advTm="13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0ADB11-7D7F-47AE-8E18-1F6DAD97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it-IT" dirty="0"/>
              <a:t>Quesito n. 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4135D2-B3DE-45FB-A269-75BBC1EA2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500" dirty="0"/>
              <a:t>Dati due insiemi </a:t>
            </a:r>
            <a:r>
              <a:rPr lang="it-IT" sz="2500" i="1" dirty="0"/>
              <a:t>X</a:t>
            </a:r>
            <a:r>
              <a:rPr lang="it-IT" sz="2500" dirty="0"/>
              <a:t> e </a:t>
            </a:r>
            <a:r>
              <a:rPr lang="it-IT" sz="2500" i="1" dirty="0"/>
              <a:t>Y, </a:t>
            </a:r>
            <a:r>
              <a:rPr lang="it-IT" sz="2500" dirty="0"/>
              <a:t>determinare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(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X</a:t>
            </a: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</a:t>
            </a:r>
            <a:r>
              <a:rPr lang="it-IT" sz="4000" i="1" dirty="0">
                <a:solidFill>
                  <a:srgbClr val="FFFF00"/>
                </a:solidFill>
              </a:rPr>
              <a:t>Y</a:t>
            </a:r>
            <a:r>
              <a:rPr lang="it-IT" sz="4000" dirty="0">
                <a:solidFill>
                  <a:srgbClr val="FFFF00"/>
                </a:solidFill>
              </a:rPr>
              <a:t>)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\Y</a:t>
            </a:r>
            <a:r>
              <a:rPr lang="it-IT" sz="4000" i="1" dirty="0">
                <a:solidFill>
                  <a:srgbClr val="FFFF00"/>
                </a:solidFill>
              </a:rPr>
              <a:t>= …</a:t>
            </a:r>
            <a:endParaRPr lang="it-IT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6" name="Immagine 5" descr="Immagine che contiene gioco, pallacanestro&#10;&#10;Descrizione generata automaticamente">
            <a:extLst>
              <a:ext uri="{FF2B5EF4-FFF2-40B4-BE49-F238E27FC236}">
                <a16:creationId xmlns:a16="http://schemas.microsoft.com/office/drawing/2014/main" id="{A668F43B-3E54-4485-B986-AEBA97897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992" y="1834906"/>
            <a:ext cx="5449889" cy="3188184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E99BD12-B305-4AE3-88CE-E4108871EF51}"/>
              </a:ext>
            </a:extLst>
          </p:cNvPr>
          <p:cNvSpPr/>
          <p:nvPr/>
        </p:nvSpPr>
        <p:spPr>
          <a:xfrm>
            <a:off x="2535133" y="2891037"/>
            <a:ext cx="4850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D6C9042-AB5A-4319-93CF-626718CF2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566" y="1877958"/>
            <a:ext cx="5530503" cy="323221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052FEE-0946-417D-A611-53195D4DC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7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4"/>
    </mc:Choice>
    <mc:Fallback xmlns="">
      <p:transition spd="slow" advTm="10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0ADB11-7D7F-47AE-8E18-1F6DAD97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it-IT" dirty="0"/>
              <a:t>Quesito n. 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4135D2-B3DE-45FB-A269-75BBC1EA2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500" dirty="0"/>
              <a:t>Risposta: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(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X</a:t>
            </a:r>
            <a:r>
              <a:rPr lang="it-IT" sz="4000" dirty="0">
                <a:solidFill>
                  <a:srgbClr val="FFFF00"/>
                </a:solidFill>
                <a:sym typeface="Symbol" panose="05050102010706020507" pitchFamily="18" charset="2"/>
              </a:rPr>
              <a:t></a:t>
            </a:r>
            <a:r>
              <a:rPr lang="it-IT" sz="4000" i="1" dirty="0">
                <a:solidFill>
                  <a:srgbClr val="FFFF00"/>
                </a:solidFill>
              </a:rPr>
              <a:t>Y</a:t>
            </a:r>
            <a:r>
              <a:rPr lang="it-IT" sz="4000" dirty="0">
                <a:solidFill>
                  <a:srgbClr val="FFFF00"/>
                </a:solidFill>
              </a:rPr>
              <a:t>)</a:t>
            </a:r>
            <a:r>
              <a:rPr lang="it-IT" sz="4000" i="1" dirty="0">
                <a:solidFill>
                  <a:srgbClr val="FFFF00"/>
                </a:solidFill>
                <a:sym typeface="Symbol" panose="05050102010706020507" pitchFamily="18" charset="2"/>
              </a:rPr>
              <a:t>\Y</a:t>
            </a:r>
            <a:r>
              <a:rPr lang="it-IT" sz="4000" i="1" dirty="0">
                <a:solidFill>
                  <a:srgbClr val="FFFF00"/>
                </a:solidFill>
              </a:rPr>
              <a:t>= X\Y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6" name="Immagine 5" descr="Immagine che contiene gioco, pallacanestro&#10;&#10;Descrizione generata automaticamente">
            <a:extLst>
              <a:ext uri="{FF2B5EF4-FFF2-40B4-BE49-F238E27FC236}">
                <a16:creationId xmlns:a16="http://schemas.microsoft.com/office/drawing/2014/main" id="{A668F43B-3E54-4485-B986-AEBA97897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992" y="1834906"/>
            <a:ext cx="5449889" cy="3188184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E99BD12-B305-4AE3-88CE-E4108871EF51}"/>
              </a:ext>
            </a:extLst>
          </p:cNvPr>
          <p:cNvSpPr/>
          <p:nvPr/>
        </p:nvSpPr>
        <p:spPr>
          <a:xfrm>
            <a:off x="2535133" y="2891037"/>
            <a:ext cx="4850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39B3AA0-39DF-4325-94A7-01A9CDFDC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985" y="1770490"/>
            <a:ext cx="5565378" cy="3252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A2E685-CE61-4069-82F0-C8D496B4D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8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10"/>
    </mc:Choice>
    <mc:Fallback xmlns="">
      <p:transition spd="slow" advTm="8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06F151-064C-49EE-8F5E-02AEE642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Quesito n. 3 – Completa il teorema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C822B2-132E-48F7-A712-E7302AF9F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Se </a:t>
            </a:r>
            <a:r>
              <a:rPr lang="it-IT" sz="3000" i="1" dirty="0">
                <a:solidFill>
                  <a:srgbClr val="FFFF00"/>
                </a:solidFill>
              </a:rPr>
              <a:t>X, Y</a:t>
            </a:r>
            <a:r>
              <a:rPr lang="it-IT" sz="3000" dirty="0">
                <a:solidFill>
                  <a:srgbClr val="FFFF00"/>
                </a:solidFill>
              </a:rPr>
              <a:t> sono insiemi tali che ………………………………………………….,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(IPOTESI)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allora 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(TESI)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03A4571-02EF-43EA-B0DD-44188CF8E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03" y="4769643"/>
            <a:ext cx="3243286" cy="1895489"/>
          </a:xfrm>
          <a:prstGeom prst="rect">
            <a:avLst/>
          </a:prstGeom>
        </p:spPr>
      </p:pic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36863F8E-144A-440D-8C2E-4A7D974977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857720"/>
              </p:ext>
            </p:extLst>
          </p:nvPr>
        </p:nvGraphicFramePr>
        <p:xfrm>
          <a:off x="3299589" y="4086368"/>
          <a:ext cx="4425120" cy="86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41120" imgH="203040" progId="Equation.DSMT4">
                  <p:embed/>
                </p:oleObj>
              </mc:Choice>
              <mc:Fallback>
                <p:oleObj name="Equation" r:id="rId5" imgW="10411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99589" y="4086368"/>
                        <a:ext cx="4425120" cy="8634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9C40B1-31AB-477B-A684-914ABFBFD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13"/>
    </mc:Choice>
    <mc:Fallback xmlns="">
      <p:transition spd="slow" advTm="8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06F151-064C-49EE-8F5E-02AEE642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Quesito n. 4 – Completa il teorema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C822B2-132E-48F7-A712-E7302AF9F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Se </a:t>
            </a:r>
            <a:r>
              <a:rPr lang="it-IT" sz="3000" i="1" dirty="0">
                <a:solidFill>
                  <a:srgbClr val="FFFF00"/>
                </a:solidFill>
              </a:rPr>
              <a:t>X, Y</a:t>
            </a:r>
            <a:r>
              <a:rPr lang="it-IT" sz="3000" dirty="0">
                <a:solidFill>
                  <a:srgbClr val="FFFF00"/>
                </a:solidFill>
              </a:rPr>
              <a:t> sono insiemi tali che ………………………………………………….,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(IPOTESI)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allora 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>
              <a:buNone/>
            </a:pPr>
            <a:r>
              <a:rPr lang="it-IT" sz="3000" dirty="0">
                <a:solidFill>
                  <a:srgbClr val="FFFF00"/>
                </a:solidFill>
              </a:rPr>
              <a:t>(TESI)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03A4571-02EF-43EA-B0DD-44188CF8E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03" y="4769643"/>
            <a:ext cx="3243286" cy="1895489"/>
          </a:xfrm>
          <a:prstGeom prst="rect">
            <a:avLst/>
          </a:prstGeom>
        </p:spPr>
      </p:pic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36863F8E-144A-440D-8C2E-4A7D974977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99589" y="4086368"/>
          <a:ext cx="4425120" cy="86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41120" imgH="203040" progId="Equation.DSMT4">
                  <p:embed/>
                </p:oleObj>
              </mc:Choice>
              <mc:Fallback>
                <p:oleObj name="Equation" r:id="rId5" imgW="1041120" imgH="203040" progId="Equation.DSMT4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36863F8E-144A-440D-8C2E-4A7D974977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99589" y="4086368"/>
                        <a:ext cx="4425120" cy="8634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114B19A4-E864-4188-96F7-DF7C867C36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588273"/>
              </p:ext>
            </p:extLst>
          </p:nvPr>
        </p:nvGraphicFramePr>
        <p:xfrm>
          <a:off x="3299589" y="4086368"/>
          <a:ext cx="4425120" cy="86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41120" imgH="203040" progId="Equation.DSMT4">
                  <p:embed/>
                </p:oleObj>
              </mc:Choice>
              <mc:Fallback>
                <p:oleObj name="Equation" r:id="rId7" imgW="10411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99589" y="4086368"/>
                        <a:ext cx="4425120" cy="8634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36A585A-DF8F-4CB0-BE04-3793E4BF6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3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9"/>
    </mc:Choice>
    <mc:Fallback xmlns="">
      <p:transition spd="slow" advTm="45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1_Ione">
  <a:themeElements>
    <a:clrScheme name="Ion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333</Words>
  <Application>Microsoft Office PowerPoint</Application>
  <PresentationFormat>Widescreen</PresentationFormat>
  <Paragraphs>77</Paragraphs>
  <Slides>15</Slides>
  <Notes>0</Notes>
  <HiddenSlides>0</HiddenSlides>
  <MMClips>15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Century Gothic</vt:lpstr>
      <vt:lpstr>Wingdings 3</vt:lpstr>
      <vt:lpstr>Ione</vt:lpstr>
      <vt:lpstr>1_Ione</vt:lpstr>
      <vt:lpstr>Equation</vt:lpstr>
      <vt:lpstr>Quesito n.1</vt:lpstr>
      <vt:lpstr>Quesito n.1</vt:lpstr>
      <vt:lpstr>Quesito n.1</vt:lpstr>
      <vt:lpstr>Quesito n.1</vt:lpstr>
      <vt:lpstr>Quesito n. 2</vt:lpstr>
      <vt:lpstr>Quesito n. 2</vt:lpstr>
      <vt:lpstr>Quesito n. 2</vt:lpstr>
      <vt:lpstr>Quesito n. 3 – Completa il teorema</vt:lpstr>
      <vt:lpstr>Quesito n. 4 – Completa il teorema</vt:lpstr>
      <vt:lpstr>Quesito n. 3 – Risposta</vt:lpstr>
      <vt:lpstr>Quesito n. 4 – Risposta</vt:lpstr>
      <vt:lpstr>Insieme complementare</vt:lpstr>
      <vt:lpstr>Ad esempio …</vt:lpstr>
      <vt:lpstr>Quesito n. 5 : in generale                 e sotto opportune ipotesi</vt:lpstr>
      <vt:lpstr>Quesito n. 5  - Risposta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PRECORSO DI MATEMATICA</dc:title>
  <dc:creator>Margherita Barile</dc:creator>
  <cp:lastModifiedBy>Margherita Barile</cp:lastModifiedBy>
  <cp:revision>13</cp:revision>
  <cp:lastPrinted>2020-09-17T09:59:01Z</cp:lastPrinted>
  <dcterms:created xsi:type="dcterms:W3CDTF">2020-09-02T10:31:33Z</dcterms:created>
  <dcterms:modified xsi:type="dcterms:W3CDTF">2021-09-23T19:16:27Z</dcterms:modified>
</cp:coreProperties>
</file>