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29" r:id="rId1"/>
    <p:sldMasterId id="2147484032" r:id="rId2"/>
  </p:sldMasterIdLst>
  <p:sldIdLst>
    <p:sldId id="318" r:id="rId3"/>
    <p:sldId id="321" r:id="rId4"/>
    <p:sldId id="320" r:id="rId5"/>
    <p:sldId id="322" r:id="rId6"/>
    <p:sldId id="324" r:id="rId7"/>
    <p:sldId id="334" r:id="rId8"/>
    <p:sldId id="335" r:id="rId9"/>
    <p:sldId id="325" r:id="rId10"/>
    <p:sldId id="326" r:id="rId11"/>
    <p:sldId id="327" r:id="rId12"/>
    <p:sldId id="328" r:id="rId13"/>
    <p:sldId id="329" r:id="rId14"/>
    <p:sldId id="330" r:id="rId15"/>
    <p:sldId id="331" r:id="rId16"/>
    <p:sldId id="332" r:id="rId1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5E6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" y="6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23/09/2021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08978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23/09/2021</a:t>
            </a:fld>
            <a:endParaRPr lang="it-IT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10603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23/09/2021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625924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23/09/2021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34594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23/09/2021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629188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23/09/2021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248735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23/09/2021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867410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23/09/2021</a:t>
            </a:fld>
            <a:endParaRPr lang="it-IT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35080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23/09/2021</a:t>
            </a:fld>
            <a:endParaRPr lang="it-IT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23066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23/09/2021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809944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23/09/2021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83972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9687410-ECDF-403F-8390-C5C8CCBA22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9E28223-9A7F-4D36-94F6-F480BE7E67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7D1A684-3D9C-48BE-9148-F5453465B4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B5630-9736-4004-9310-AF66795B0E81}" type="datetimeFigureOut">
              <a:rPr lang="it-IT" smtClean="0"/>
              <a:t>23/09/2021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3316F48-2702-4858-B2A3-40A6030FD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16DBF49-6213-4823-8395-E048F28EE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0725F-94CC-45C3-A2F6-89583ECB578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22861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23/09/2021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996523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23/09/2021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80248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23/09/2021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48399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23/09/2021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39205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23/09/2021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8277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23/09/2021</a:t>
            </a:fld>
            <a:endParaRPr lang="it-IT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6662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23/09/2021</a:t>
            </a:fld>
            <a:endParaRPr lang="it-IT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9624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185100DA-F7CB-4B28-B10E-D2D2FEC8A069}" type="datetimeFigureOut">
              <a:rPr lang="it-IT" smtClean="0"/>
              <a:t>23/09/2021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2891726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30" r:id="rId1"/>
    <p:sldLayoutId id="2147484031" r:id="rId2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185100DA-F7CB-4B28-B10E-D2D2FEC8A069}" type="datetimeFigureOut">
              <a:rPr lang="it-IT" smtClean="0"/>
              <a:t>23/09/2021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976002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33" r:id="rId1"/>
    <p:sldLayoutId id="2147484034" r:id="rId2"/>
    <p:sldLayoutId id="2147484035" r:id="rId3"/>
    <p:sldLayoutId id="2147484036" r:id="rId4"/>
    <p:sldLayoutId id="2147484037" r:id="rId5"/>
    <p:sldLayoutId id="2147484038" r:id="rId6"/>
    <p:sldLayoutId id="2147484039" r:id="rId7"/>
    <p:sldLayoutId id="2147484040" r:id="rId8"/>
    <p:sldLayoutId id="2147484041" r:id="rId9"/>
    <p:sldLayoutId id="2147484042" r:id="rId10"/>
    <p:sldLayoutId id="2147484043" r:id="rId11"/>
    <p:sldLayoutId id="2147484044" r:id="rId12"/>
    <p:sldLayoutId id="2147484045" r:id="rId13"/>
    <p:sldLayoutId id="2147484046" r:id="rId14"/>
    <p:sldLayoutId id="2147484047" r:id="rId15"/>
    <p:sldLayoutId id="2147484048" r:id="rId16"/>
    <p:sldLayoutId id="214748404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2.wmf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oleObject" Target="../embeddings/oleObject4.bin"/><Relationship Id="rId5" Type="http://schemas.openxmlformats.org/officeDocument/2006/relationships/image" Target="../media/image10.wmf"/><Relationship Id="rId4" Type="http://schemas.openxmlformats.org/officeDocument/2006/relationships/oleObject" Target="../embeddings/oleObject1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3.wmf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oleObject" Target="../embeddings/oleObject5.bin"/><Relationship Id="rId5" Type="http://schemas.openxmlformats.org/officeDocument/2006/relationships/image" Target="../media/image11.wmf"/><Relationship Id="rId4" Type="http://schemas.openxmlformats.org/officeDocument/2006/relationships/oleObject" Target="../embeddings/oleObject3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7.png"/><Relationship Id="rId5" Type="http://schemas.openxmlformats.org/officeDocument/2006/relationships/image" Target="../media/image14.png"/><Relationship Id="rId4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7.png"/><Relationship Id="rId5" Type="http://schemas.openxmlformats.org/officeDocument/2006/relationships/image" Target="../media/image15.png"/><Relationship Id="rId4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7.wmf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oleObject" Target="../embeddings/oleObject7.bin"/><Relationship Id="rId5" Type="http://schemas.openxmlformats.org/officeDocument/2006/relationships/image" Target="../media/image16.wmf"/><Relationship Id="rId4" Type="http://schemas.openxmlformats.org/officeDocument/2006/relationships/oleObject" Target="../embeddings/oleObject6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9.wmf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oleObject" Target="../embeddings/oleObject9.bin"/><Relationship Id="rId5" Type="http://schemas.openxmlformats.org/officeDocument/2006/relationships/image" Target="../media/image18.wmf"/><Relationship Id="rId10" Type="http://schemas.openxmlformats.org/officeDocument/2006/relationships/image" Target="../media/image7.png"/><Relationship Id="rId4" Type="http://schemas.openxmlformats.org/officeDocument/2006/relationships/oleObject" Target="../embeddings/oleObject8.bin"/><Relationship Id="rId9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8.png"/><Relationship Id="rId5" Type="http://schemas.openxmlformats.org/officeDocument/2006/relationships/image" Target="../media/image6.png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8.png"/><Relationship Id="rId5" Type="http://schemas.openxmlformats.org/officeDocument/2006/relationships/image" Target="../media/image6.png"/><Relationship Id="rId4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7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10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slideLayout" Target="../slideLayouts/slideLayout4.xml"/><Relationship Id="rId7" Type="http://schemas.openxmlformats.org/officeDocument/2006/relationships/oleObject" Target="../embeddings/oleObject3.bin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10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6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0ADB11-7D7F-47AE-8E18-1F6DAD973A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1" y="629266"/>
            <a:ext cx="4166510" cy="1622321"/>
          </a:xfrm>
        </p:spPr>
        <p:txBody>
          <a:bodyPr>
            <a:normAutofit/>
          </a:bodyPr>
          <a:lstStyle/>
          <a:p>
            <a:r>
              <a:rPr lang="it-IT" dirty="0"/>
              <a:t>Quesito n.1</a:t>
            </a:r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44135D2-B3DE-45FB-A269-75BBC1EA22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438400"/>
            <a:ext cx="4166509" cy="37854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500" dirty="0"/>
              <a:t>Dati due insiemi </a:t>
            </a:r>
            <a:r>
              <a:rPr lang="it-IT" sz="2500" i="1" dirty="0"/>
              <a:t>X</a:t>
            </a:r>
            <a:r>
              <a:rPr lang="it-IT" sz="2500" dirty="0"/>
              <a:t> e </a:t>
            </a:r>
            <a:r>
              <a:rPr lang="it-IT" sz="2500" i="1" dirty="0"/>
              <a:t>Y, </a:t>
            </a:r>
            <a:r>
              <a:rPr lang="it-IT" sz="2500" dirty="0"/>
              <a:t>determinare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sz="4000" dirty="0">
                <a:solidFill>
                  <a:srgbClr val="FFFF00"/>
                </a:solidFill>
                <a:sym typeface="Symbol" panose="05050102010706020507" pitchFamily="18" charset="2"/>
              </a:rPr>
              <a:t>(</a:t>
            </a:r>
            <a:r>
              <a:rPr lang="it-IT" sz="4000" i="1" dirty="0">
                <a:solidFill>
                  <a:srgbClr val="FFFF00"/>
                </a:solidFill>
                <a:sym typeface="Symbol" panose="05050102010706020507" pitchFamily="18" charset="2"/>
              </a:rPr>
              <a:t>X\</a:t>
            </a:r>
            <a:r>
              <a:rPr lang="it-IT" sz="4000" i="1" dirty="0">
                <a:solidFill>
                  <a:srgbClr val="FFFF00"/>
                </a:solidFill>
              </a:rPr>
              <a:t>Y</a:t>
            </a:r>
            <a:r>
              <a:rPr lang="it-IT" sz="4000" dirty="0">
                <a:solidFill>
                  <a:srgbClr val="FFFF00"/>
                </a:solidFill>
              </a:rPr>
              <a:t>)</a:t>
            </a:r>
            <a:r>
              <a:rPr lang="it-IT" sz="4000" dirty="0">
                <a:solidFill>
                  <a:srgbClr val="FFFF00"/>
                </a:solidFill>
                <a:sym typeface="Symbol" panose="05050102010706020507" pitchFamily="18" charset="2"/>
              </a:rPr>
              <a:t></a:t>
            </a:r>
            <a:r>
              <a:rPr lang="it-IT" sz="4000" i="1" dirty="0">
                <a:solidFill>
                  <a:srgbClr val="FFFF00"/>
                </a:solidFill>
                <a:sym typeface="Symbol" panose="05050102010706020507" pitchFamily="18" charset="2"/>
              </a:rPr>
              <a:t>Y</a:t>
            </a:r>
            <a:r>
              <a:rPr lang="it-IT" sz="4000" i="1" dirty="0">
                <a:solidFill>
                  <a:srgbClr val="FFFF00"/>
                </a:solidFill>
              </a:rPr>
              <a:t>= …</a:t>
            </a:r>
            <a:endParaRPr lang="it-IT" sz="4000" dirty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11" name="Freeform 31">
            <a:extLst>
              <a:ext uri="{FF2B5EF4-FFF2-40B4-BE49-F238E27FC236}">
                <a16:creationId xmlns:a16="http://schemas.microsoft.com/office/drawing/2014/main" id="{D6CEF2A9-EF08-4FB3-AFFB-C5F77AB6E0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109C3C2-C0A8-4559-8462-8007573DF4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3992" y="0"/>
            <a:ext cx="6098427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5">
            <a:extLst>
              <a:ext uri="{FF2B5EF4-FFF2-40B4-BE49-F238E27FC236}">
                <a16:creationId xmlns:a16="http://schemas.microsoft.com/office/drawing/2014/main" id="{4C535542-B72A-4DE0-BE5A-5EA00508C7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2450577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pic>
        <p:nvPicPr>
          <p:cNvPr id="6" name="Immagine 5" descr="Immagine che contiene gioco, pallacanestro&#10;&#10;Descrizione generata automaticamente">
            <a:extLst>
              <a:ext uri="{FF2B5EF4-FFF2-40B4-BE49-F238E27FC236}">
                <a16:creationId xmlns:a16="http://schemas.microsoft.com/office/drawing/2014/main" id="{A668F43B-3E54-4485-B986-AEBA97897C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3992" y="1834906"/>
            <a:ext cx="5449889" cy="3188184"/>
          </a:xfrm>
          <a:prstGeom prst="rect">
            <a:avLst/>
          </a:prstGeom>
          <a:effectLst/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11DF0705-615B-4CF3-A16F-8C14680D8B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5E99BD12-B305-4AE3-88CE-E4108871EF51}"/>
              </a:ext>
            </a:extLst>
          </p:cNvPr>
          <p:cNvSpPr/>
          <p:nvPr/>
        </p:nvSpPr>
        <p:spPr>
          <a:xfrm>
            <a:off x="2535133" y="2891037"/>
            <a:ext cx="485064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it-IT" sz="4000" dirty="0">
              <a:solidFill>
                <a:srgbClr val="FFFF00"/>
              </a:solidFill>
            </a:endParaRP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756D995F-C7A8-4F70-B977-AA55340056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71300" y="63373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424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271"/>
    </mc:Choice>
    <mc:Fallback xmlns="">
      <p:transition spd="slow" advTm="562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06F151-064C-49EE-8F5E-02AEE642D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Quesito n. 3 – Risposta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4C822B2-132E-48F7-A712-E7302AF9FC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sz="3000" dirty="0">
                <a:solidFill>
                  <a:srgbClr val="FFFF00"/>
                </a:solidFill>
              </a:rPr>
              <a:t>Se </a:t>
            </a:r>
            <a:r>
              <a:rPr lang="it-IT" sz="3000" i="1" dirty="0">
                <a:solidFill>
                  <a:srgbClr val="FFFF00"/>
                </a:solidFill>
              </a:rPr>
              <a:t>X, Y</a:t>
            </a:r>
            <a:r>
              <a:rPr lang="it-IT" sz="3000" dirty="0">
                <a:solidFill>
                  <a:srgbClr val="FFFF00"/>
                </a:solidFill>
              </a:rPr>
              <a:t> sono insiemi tali che</a:t>
            </a:r>
          </a:p>
          <a:p>
            <a:pPr marL="0" indent="0">
              <a:buNone/>
            </a:pPr>
            <a:r>
              <a:rPr lang="it-IT" sz="3000" dirty="0">
                <a:solidFill>
                  <a:srgbClr val="FFFF00"/>
                </a:solidFill>
              </a:rPr>
              <a:t> </a:t>
            </a:r>
          </a:p>
          <a:p>
            <a:pPr marL="0" indent="0">
              <a:buNone/>
            </a:pPr>
            <a:r>
              <a:rPr lang="it-IT" sz="3000" dirty="0">
                <a:solidFill>
                  <a:srgbClr val="FFFF00"/>
                </a:solidFill>
              </a:rPr>
              <a:t>(IPOTESI)</a:t>
            </a:r>
          </a:p>
          <a:p>
            <a:pPr marL="0" indent="0">
              <a:buNone/>
            </a:pPr>
            <a:r>
              <a:rPr lang="it-IT" sz="3000" dirty="0">
                <a:solidFill>
                  <a:srgbClr val="FFFF00"/>
                </a:solidFill>
              </a:rPr>
              <a:t>allora </a:t>
            </a:r>
          </a:p>
          <a:p>
            <a:pPr marL="0" indent="0" algn="ctr">
              <a:buNone/>
            </a:pPr>
            <a:endParaRPr lang="it-IT" dirty="0"/>
          </a:p>
          <a:p>
            <a:pPr marL="0" indent="0" algn="ctr">
              <a:buNone/>
            </a:pPr>
            <a:endParaRPr lang="it-IT" dirty="0"/>
          </a:p>
          <a:p>
            <a:pPr marL="0" indent="0">
              <a:buNone/>
            </a:pPr>
            <a:r>
              <a:rPr lang="it-IT" sz="3000" dirty="0">
                <a:solidFill>
                  <a:srgbClr val="FFFF00"/>
                </a:solidFill>
              </a:rPr>
              <a:t>(TESI)</a:t>
            </a:r>
          </a:p>
        </p:txBody>
      </p:sp>
      <p:graphicFrame>
        <p:nvGraphicFramePr>
          <p:cNvPr id="6" name="Oggetto 5">
            <a:extLst>
              <a:ext uri="{FF2B5EF4-FFF2-40B4-BE49-F238E27FC236}">
                <a16:creationId xmlns:a16="http://schemas.microsoft.com/office/drawing/2014/main" id="{36863F8E-144A-440D-8C2E-4A7D9749779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90884818"/>
              </p:ext>
            </p:extLst>
          </p:nvPr>
        </p:nvGraphicFramePr>
        <p:xfrm>
          <a:off x="3637905" y="4543401"/>
          <a:ext cx="4425120" cy="863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041120" imgH="203040" progId="Equation.DSMT4">
                  <p:embed/>
                </p:oleObj>
              </mc:Choice>
              <mc:Fallback>
                <p:oleObj name="Equation" r:id="rId4" imgW="1041120" imgH="203040" progId="Equation.DSMT4">
                  <p:embed/>
                  <p:pic>
                    <p:nvPicPr>
                      <p:cNvPr id="6" name="Oggetto 5">
                        <a:extLst>
                          <a:ext uri="{FF2B5EF4-FFF2-40B4-BE49-F238E27FC236}">
                            <a16:creationId xmlns:a16="http://schemas.microsoft.com/office/drawing/2014/main" id="{36863F8E-144A-440D-8C2E-4A7D974977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637905" y="4543401"/>
                        <a:ext cx="4425120" cy="863438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E0D5AF76-0CFF-421A-B618-2657F61D57B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6947187"/>
              </p:ext>
            </p:extLst>
          </p:nvPr>
        </p:nvGraphicFramePr>
        <p:xfrm>
          <a:off x="4464050" y="2805112"/>
          <a:ext cx="2921448" cy="7922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749160" imgH="203040" progId="Equation.DSMT4">
                  <p:embed/>
                </p:oleObj>
              </mc:Choice>
              <mc:Fallback>
                <p:oleObj name="Equation" r:id="rId6" imgW="74916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464050" y="2805112"/>
                        <a:ext cx="2921448" cy="792257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3BD96E89-4A31-43B0-87C6-688F94A161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671300" y="63373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643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110"/>
    </mc:Choice>
    <mc:Fallback xmlns="">
      <p:transition spd="slow" advTm="101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06F151-064C-49EE-8F5E-02AEE642D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Quesito n. 4 – Risposta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4C822B2-132E-48F7-A712-E7302AF9FC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it-IT" sz="3000" dirty="0">
                <a:solidFill>
                  <a:srgbClr val="FFFF00"/>
                </a:solidFill>
              </a:rPr>
              <a:t>Se </a:t>
            </a:r>
            <a:r>
              <a:rPr lang="it-IT" sz="3000" i="1" dirty="0">
                <a:solidFill>
                  <a:srgbClr val="FFFF00"/>
                </a:solidFill>
              </a:rPr>
              <a:t>X, Y</a:t>
            </a:r>
            <a:r>
              <a:rPr lang="it-IT" sz="3000" dirty="0">
                <a:solidFill>
                  <a:srgbClr val="FFFF00"/>
                </a:solidFill>
              </a:rPr>
              <a:t> sono insiemi tali che</a:t>
            </a:r>
          </a:p>
          <a:p>
            <a:pPr marL="0" indent="0">
              <a:buNone/>
            </a:pPr>
            <a:endParaRPr lang="it-IT" sz="3000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it-IT" sz="3000" dirty="0">
                <a:solidFill>
                  <a:srgbClr val="FFFF00"/>
                </a:solidFill>
              </a:rPr>
              <a:t>(IPOTESI)</a:t>
            </a:r>
          </a:p>
          <a:p>
            <a:pPr marL="0" indent="0">
              <a:buNone/>
            </a:pPr>
            <a:r>
              <a:rPr lang="it-IT" sz="3000" dirty="0">
                <a:solidFill>
                  <a:srgbClr val="FFFF00"/>
                </a:solidFill>
              </a:rPr>
              <a:t>allora </a:t>
            </a:r>
          </a:p>
          <a:p>
            <a:pPr marL="0" indent="0" algn="ctr">
              <a:buNone/>
            </a:pPr>
            <a:endParaRPr lang="it-IT" sz="3000" dirty="0"/>
          </a:p>
          <a:p>
            <a:pPr marL="0" indent="0">
              <a:buNone/>
            </a:pPr>
            <a:r>
              <a:rPr lang="it-IT" sz="3000" dirty="0">
                <a:solidFill>
                  <a:srgbClr val="FFFF00"/>
                </a:solidFill>
              </a:rPr>
              <a:t>(TESI)</a:t>
            </a:r>
          </a:p>
        </p:txBody>
      </p:sp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114B19A4-E864-4188-96F7-DF7C867C368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5469533"/>
              </p:ext>
            </p:extLst>
          </p:nvPr>
        </p:nvGraphicFramePr>
        <p:xfrm>
          <a:off x="3950049" y="4288029"/>
          <a:ext cx="4425120" cy="863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041120" imgH="203040" progId="Equation.DSMT4">
                  <p:embed/>
                </p:oleObj>
              </mc:Choice>
              <mc:Fallback>
                <p:oleObj name="Equation" r:id="rId4" imgW="1041120" imgH="203040" progId="Equation.DSMT4">
                  <p:embed/>
                  <p:pic>
                    <p:nvPicPr>
                      <p:cNvPr id="4" name="Oggetto 3">
                        <a:extLst>
                          <a:ext uri="{FF2B5EF4-FFF2-40B4-BE49-F238E27FC236}">
                            <a16:creationId xmlns:a16="http://schemas.microsoft.com/office/drawing/2014/main" id="{114B19A4-E864-4188-96F7-DF7C867C368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950049" y="4288029"/>
                        <a:ext cx="4425120" cy="863438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ggetto 6">
            <a:extLst>
              <a:ext uri="{FF2B5EF4-FFF2-40B4-BE49-F238E27FC236}">
                <a16:creationId xmlns:a16="http://schemas.microsoft.com/office/drawing/2014/main" id="{066BAAC7-049C-4046-A732-7BF7C2E0676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72892081"/>
              </p:ext>
            </p:extLst>
          </p:nvPr>
        </p:nvGraphicFramePr>
        <p:xfrm>
          <a:off x="4964544" y="2694277"/>
          <a:ext cx="2101274" cy="8847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482400" imgH="203040" progId="Equation.DSMT4">
                  <p:embed/>
                </p:oleObj>
              </mc:Choice>
              <mc:Fallback>
                <p:oleObj name="Equation" r:id="rId6" imgW="48240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964544" y="2694277"/>
                        <a:ext cx="2101274" cy="884747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E5831000-A92B-467B-9158-6E466D11BA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671300" y="63373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588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459"/>
    </mc:Choice>
    <mc:Fallback xmlns="">
      <p:transition spd="slow" advTm="2545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8691F38-05E4-494F-BE0D-D3CDDFC23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1" y="629266"/>
            <a:ext cx="4166510" cy="1622321"/>
          </a:xfrm>
        </p:spPr>
        <p:txBody>
          <a:bodyPr>
            <a:normAutofit/>
          </a:bodyPr>
          <a:lstStyle/>
          <a:p>
            <a:r>
              <a:rPr lang="it-IT" sz="3900"/>
              <a:t>Insieme complementare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B6908C0-1AC9-495E-BBC3-17134BA5AF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438400"/>
            <a:ext cx="4166509" cy="37854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Sia </a:t>
            </a:r>
            <a:r>
              <a:rPr lang="it-IT" i="1" dirty="0"/>
              <a:t>X </a:t>
            </a:r>
            <a:r>
              <a:rPr lang="it-IT" dirty="0"/>
              <a:t>un insieme e sia </a:t>
            </a:r>
            <a:r>
              <a:rPr lang="it-IT" i="1" dirty="0"/>
              <a:t>Y</a:t>
            </a:r>
            <a:r>
              <a:rPr lang="it-IT" dirty="0"/>
              <a:t> un suo sottoinsieme. Allora </a:t>
            </a:r>
            <a:r>
              <a:rPr lang="it-IT" i="1" dirty="0"/>
              <a:t>X</a:t>
            </a:r>
            <a:r>
              <a:rPr lang="it-IT" dirty="0"/>
              <a:t>\</a:t>
            </a:r>
            <a:r>
              <a:rPr lang="it-IT" i="1" dirty="0"/>
              <a:t>Y </a:t>
            </a:r>
            <a:r>
              <a:rPr lang="it-IT" dirty="0"/>
              <a:t>si dice </a:t>
            </a:r>
            <a:r>
              <a:rPr lang="it-IT" b="1" dirty="0">
                <a:solidFill>
                  <a:srgbClr val="FFFF00"/>
                </a:solidFill>
              </a:rPr>
              <a:t>(insieme) complementare </a:t>
            </a:r>
            <a:r>
              <a:rPr lang="it-IT" dirty="0">
                <a:solidFill>
                  <a:srgbClr val="FFFF00"/>
                </a:solidFill>
              </a:rPr>
              <a:t>di </a:t>
            </a:r>
            <a:r>
              <a:rPr lang="it-IT" i="1" dirty="0">
                <a:solidFill>
                  <a:srgbClr val="FFFF00"/>
                </a:solidFill>
              </a:rPr>
              <a:t>Y</a:t>
            </a:r>
            <a:r>
              <a:rPr lang="it-IT" dirty="0">
                <a:solidFill>
                  <a:srgbClr val="FFFF00"/>
                </a:solidFill>
              </a:rPr>
              <a:t> in </a:t>
            </a:r>
            <a:r>
              <a:rPr lang="it-IT" i="1" dirty="0">
                <a:solidFill>
                  <a:srgbClr val="FFFF00"/>
                </a:solidFill>
              </a:rPr>
              <a:t>X. </a:t>
            </a:r>
          </a:p>
          <a:p>
            <a:pPr marL="0" indent="0">
              <a:buNone/>
            </a:pPr>
            <a:endParaRPr lang="it-IT" i="1" dirty="0"/>
          </a:p>
          <a:p>
            <a:pPr marL="0" indent="0">
              <a:buNone/>
            </a:pPr>
            <a:endParaRPr lang="it-IT" i="1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9" name="Freeform 31">
            <a:extLst>
              <a:ext uri="{FF2B5EF4-FFF2-40B4-BE49-F238E27FC236}">
                <a16:creationId xmlns:a16="http://schemas.microsoft.com/office/drawing/2014/main" id="{D6CEF2A9-EF08-4FB3-AFFB-C5F77AB6E0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109C3C2-C0A8-4559-8462-8007573DF4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3992" y="0"/>
            <a:ext cx="6098427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4C535542-B72A-4DE0-BE5A-5EA00508C7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2450577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pic>
        <p:nvPicPr>
          <p:cNvPr id="4" name="Immagine 3" descr="Immagine che contiene disegnando, segnale, orologio&#10;&#10;Descrizione generata automaticamente">
            <a:extLst>
              <a:ext uri="{FF2B5EF4-FFF2-40B4-BE49-F238E27FC236}">
                <a16:creationId xmlns:a16="http://schemas.microsoft.com/office/drawing/2014/main" id="{CF5B9C34-8BC9-4B10-B24E-FD8689DA05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3992" y="1623722"/>
            <a:ext cx="5449889" cy="3610552"/>
          </a:xfrm>
          <a:prstGeom prst="rect">
            <a:avLst/>
          </a:prstGeom>
          <a:effectLst/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11DF0705-615B-4CF3-A16F-8C14680D8B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91EAFD14-D007-40B0-A74D-72C1CD0D6F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71300" y="63373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907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951"/>
    </mc:Choice>
    <mc:Fallback xmlns="">
      <p:transition spd="slow" advTm="379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8691F38-05E4-494F-BE0D-D3CDDFC23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1" y="629266"/>
            <a:ext cx="4166510" cy="1622321"/>
          </a:xfrm>
        </p:spPr>
        <p:txBody>
          <a:bodyPr>
            <a:normAutofit/>
          </a:bodyPr>
          <a:lstStyle/>
          <a:p>
            <a:r>
              <a:rPr lang="it-IT"/>
              <a:t>Ad esempio …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B6908C0-1AC9-495E-BBC3-17134BA5AF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438400"/>
            <a:ext cx="4166509" cy="37854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L’insieme </a:t>
            </a:r>
            <a:r>
              <a:rPr lang="it-IT" i="1" dirty="0">
                <a:solidFill>
                  <a:srgbClr val="92D050"/>
                </a:solidFill>
              </a:rPr>
              <a:t>P</a:t>
            </a:r>
            <a:r>
              <a:rPr lang="it-IT" dirty="0">
                <a:solidFill>
                  <a:srgbClr val="92D050"/>
                </a:solidFill>
              </a:rPr>
              <a:t> degli interi pari </a:t>
            </a:r>
            <a:r>
              <a:rPr lang="it-IT" dirty="0"/>
              <a:t>e l’insieme </a:t>
            </a:r>
            <a:r>
              <a:rPr lang="it-IT" i="1" dirty="0">
                <a:solidFill>
                  <a:srgbClr val="FFFF00"/>
                </a:solidFill>
              </a:rPr>
              <a:t>D</a:t>
            </a:r>
            <a:r>
              <a:rPr lang="it-IT" dirty="0">
                <a:solidFill>
                  <a:srgbClr val="FFFF00"/>
                </a:solidFill>
              </a:rPr>
              <a:t> degli interi dispari </a:t>
            </a:r>
            <a:r>
              <a:rPr lang="it-IT" dirty="0"/>
              <a:t>sono l’uno il complementare dell’altro nell’insieme </a:t>
            </a:r>
            <a:r>
              <a:rPr lang="it-IT" i="1" dirty="0"/>
              <a:t>Z</a:t>
            </a:r>
            <a:r>
              <a:rPr lang="it-IT" dirty="0"/>
              <a:t> dei numeri interi. </a:t>
            </a:r>
            <a:endParaRPr lang="it-IT" i="1" dirty="0"/>
          </a:p>
          <a:p>
            <a:pPr marL="0" indent="0">
              <a:buNone/>
            </a:pPr>
            <a:endParaRPr lang="it-IT" i="1" dirty="0"/>
          </a:p>
          <a:p>
            <a:pPr marL="0" indent="0">
              <a:buNone/>
            </a:pPr>
            <a:endParaRPr lang="it-IT" i="1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20" name="Freeform 31">
            <a:extLst>
              <a:ext uri="{FF2B5EF4-FFF2-40B4-BE49-F238E27FC236}">
                <a16:creationId xmlns:a16="http://schemas.microsoft.com/office/drawing/2014/main" id="{D6CEF2A9-EF08-4FB3-AFFB-C5F77AB6E0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109C3C2-C0A8-4559-8462-8007573DF4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3992" y="0"/>
            <a:ext cx="6098427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 5">
            <a:extLst>
              <a:ext uri="{FF2B5EF4-FFF2-40B4-BE49-F238E27FC236}">
                <a16:creationId xmlns:a16="http://schemas.microsoft.com/office/drawing/2014/main" id="{4C535542-B72A-4DE0-BE5A-5EA00508C7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2450577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pic>
        <p:nvPicPr>
          <p:cNvPr id="5" name="Immagine 4" descr="Immagine che contiene disegnando, gioco&#10;&#10;Descrizione generata automaticamente">
            <a:extLst>
              <a:ext uri="{FF2B5EF4-FFF2-40B4-BE49-F238E27FC236}">
                <a16:creationId xmlns:a16="http://schemas.microsoft.com/office/drawing/2014/main" id="{8F0A2314-F710-41FE-B6CF-DD6C50D05A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3992" y="1623722"/>
            <a:ext cx="5449889" cy="3610552"/>
          </a:xfrm>
          <a:prstGeom prst="rect">
            <a:avLst/>
          </a:prstGeom>
          <a:effectLst/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11DF0705-615B-4CF3-A16F-8C14680D8B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5F3DEF65-693B-49AA-A7C0-08921125B0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71300" y="63373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998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740"/>
    </mc:Choice>
    <mc:Fallback xmlns="">
      <p:transition spd="slow" advTm="387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06F151-064C-49EE-8F5E-02AEE642D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Quesito n. 5 : in generale</a:t>
            </a:r>
            <a:br>
              <a:rPr lang="it-IT" dirty="0"/>
            </a:br>
            <a:r>
              <a:rPr lang="it-IT" dirty="0"/>
              <a:t>                e sotto opportune ipotesi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4C822B2-132E-48F7-A712-E7302AF9FC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it-IT" sz="3000" dirty="0">
                <a:solidFill>
                  <a:srgbClr val="FFFF00"/>
                </a:solidFill>
              </a:rPr>
              <a:t>Siano </a:t>
            </a:r>
            <a:r>
              <a:rPr lang="it-IT" sz="3000" i="1" dirty="0">
                <a:solidFill>
                  <a:srgbClr val="FFFF00"/>
                </a:solidFill>
              </a:rPr>
              <a:t>X, Y </a:t>
            </a:r>
            <a:r>
              <a:rPr lang="it-IT" sz="3000" dirty="0">
                <a:solidFill>
                  <a:srgbClr val="FFFF00"/>
                </a:solidFill>
              </a:rPr>
              <a:t>insiemi. Allora, </a:t>
            </a:r>
            <a:r>
              <a:rPr lang="it-IT" sz="3000" b="1" dirty="0">
                <a:solidFill>
                  <a:srgbClr val="FFFF00"/>
                </a:solidFill>
              </a:rPr>
              <a:t>in generale</a:t>
            </a:r>
            <a:r>
              <a:rPr lang="it-IT" sz="3000" dirty="0">
                <a:solidFill>
                  <a:srgbClr val="FFFF00"/>
                </a:solidFill>
              </a:rPr>
              <a:t>,</a:t>
            </a:r>
          </a:p>
          <a:p>
            <a:pPr marL="0" indent="0">
              <a:buNone/>
            </a:pPr>
            <a:endParaRPr lang="it-IT" sz="3000" dirty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it-IT" sz="3000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it-IT" sz="3000" dirty="0">
                <a:solidFill>
                  <a:srgbClr val="FFFF00"/>
                </a:solidFill>
              </a:rPr>
              <a:t>Se </a:t>
            </a:r>
            <a:r>
              <a:rPr lang="it-IT" sz="3000" i="1" dirty="0">
                <a:solidFill>
                  <a:srgbClr val="FFFF00"/>
                </a:solidFill>
              </a:rPr>
              <a:t>X</a:t>
            </a:r>
            <a:r>
              <a:rPr lang="it-IT" sz="3000" dirty="0">
                <a:solidFill>
                  <a:srgbClr val="FFFF00"/>
                </a:solidFill>
                <a:sym typeface="Symbol" panose="05050102010706020507" pitchFamily="18" charset="2"/>
              </a:rPr>
              <a:t></a:t>
            </a:r>
            <a:r>
              <a:rPr lang="it-IT" sz="3000" i="1" dirty="0">
                <a:solidFill>
                  <a:srgbClr val="FFFF00"/>
                </a:solidFill>
              </a:rPr>
              <a:t>Y</a:t>
            </a:r>
            <a:r>
              <a:rPr lang="it-IT" sz="3000" dirty="0">
                <a:solidFill>
                  <a:srgbClr val="FFFF00"/>
                </a:solidFill>
              </a:rPr>
              <a:t>, allora</a:t>
            </a:r>
          </a:p>
          <a:p>
            <a:pPr marL="0" indent="0" algn="ctr">
              <a:buNone/>
            </a:pPr>
            <a:endParaRPr lang="it-IT" sz="3000" dirty="0"/>
          </a:p>
          <a:p>
            <a:pPr marL="0" indent="0">
              <a:buNone/>
            </a:pPr>
            <a:endParaRPr lang="it-IT" sz="3000" dirty="0">
              <a:solidFill>
                <a:srgbClr val="FFFF00"/>
              </a:solidFill>
            </a:endParaRPr>
          </a:p>
        </p:txBody>
      </p:sp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114B19A4-E864-4188-96F7-DF7C867C368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6020845"/>
              </p:ext>
            </p:extLst>
          </p:nvPr>
        </p:nvGraphicFramePr>
        <p:xfrm>
          <a:off x="3830638" y="4315215"/>
          <a:ext cx="4048125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952200" imgH="203040" progId="Equation.DSMT4">
                  <p:embed/>
                </p:oleObj>
              </mc:Choice>
              <mc:Fallback>
                <p:oleObj name="Equation" r:id="rId4" imgW="952200" imgH="203040" progId="Equation.DSMT4">
                  <p:embed/>
                  <p:pic>
                    <p:nvPicPr>
                      <p:cNvPr id="4" name="Oggetto 3">
                        <a:extLst>
                          <a:ext uri="{FF2B5EF4-FFF2-40B4-BE49-F238E27FC236}">
                            <a16:creationId xmlns:a16="http://schemas.microsoft.com/office/drawing/2014/main" id="{114B19A4-E864-4188-96F7-DF7C867C368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830638" y="4315215"/>
                        <a:ext cx="4048125" cy="863600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ggetto 6">
            <a:extLst>
              <a:ext uri="{FF2B5EF4-FFF2-40B4-BE49-F238E27FC236}">
                <a16:creationId xmlns:a16="http://schemas.microsoft.com/office/drawing/2014/main" id="{066BAAC7-049C-4046-A732-7BF7C2E0676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915031"/>
              </p:ext>
            </p:extLst>
          </p:nvPr>
        </p:nvGraphicFramePr>
        <p:xfrm>
          <a:off x="3941763" y="2693988"/>
          <a:ext cx="4146550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952200" imgH="203040" progId="Equation.DSMT4">
                  <p:embed/>
                </p:oleObj>
              </mc:Choice>
              <mc:Fallback>
                <p:oleObj name="Equation" r:id="rId6" imgW="952200" imgH="203040" progId="Equation.DSMT4">
                  <p:embed/>
                  <p:pic>
                    <p:nvPicPr>
                      <p:cNvPr id="7" name="Oggetto 6">
                        <a:extLst>
                          <a:ext uri="{FF2B5EF4-FFF2-40B4-BE49-F238E27FC236}">
                            <a16:creationId xmlns:a16="http://schemas.microsoft.com/office/drawing/2014/main" id="{066BAAC7-049C-4046-A732-7BF7C2E0676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941763" y="2693988"/>
                        <a:ext cx="4146550" cy="885825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E6C00DF0-6735-45A3-99AC-4DA2107B08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671300" y="63373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756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6519"/>
    </mc:Choice>
    <mc:Fallback xmlns="">
      <p:transition spd="slow" advTm="765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06F151-064C-49EE-8F5E-02AEE642D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Quesito n. </a:t>
            </a:r>
            <a:r>
              <a:rPr lang="it-IT"/>
              <a:t>5  </a:t>
            </a:r>
            <a:r>
              <a:rPr lang="it-IT" dirty="0"/>
              <a:t>- Risposta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4C822B2-132E-48F7-A712-E7302AF9FC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it-IT" sz="3000" dirty="0">
                <a:solidFill>
                  <a:srgbClr val="FFFF00"/>
                </a:solidFill>
              </a:rPr>
              <a:t>Siano </a:t>
            </a:r>
            <a:r>
              <a:rPr lang="it-IT" sz="3000" i="1" dirty="0">
                <a:solidFill>
                  <a:srgbClr val="FFFF00"/>
                </a:solidFill>
              </a:rPr>
              <a:t>X, Y </a:t>
            </a:r>
            <a:r>
              <a:rPr lang="it-IT" sz="3000" dirty="0">
                <a:solidFill>
                  <a:srgbClr val="FFFF00"/>
                </a:solidFill>
              </a:rPr>
              <a:t>insiemi. Allora, </a:t>
            </a:r>
            <a:r>
              <a:rPr lang="it-IT" sz="3000" b="1" dirty="0">
                <a:solidFill>
                  <a:srgbClr val="FFFF00"/>
                </a:solidFill>
              </a:rPr>
              <a:t>in generale</a:t>
            </a:r>
            <a:r>
              <a:rPr lang="it-IT" sz="3000" dirty="0">
                <a:solidFill>
                  <a:srgbClr val="FFFF00"/>
                </a:solidFill>
              </a:rPr>
              <a:t>,</a:t>
            </a:r>
          </a:p>
          <a:p>
            <a:pPr marL="0" indent="0">
              <a:buNone/>
            </a:pPr>
            <a:endParaRPr lang="it-IT" sz="3000" dirty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it-IT" sz="3000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it-IT" sz="3000" dirty="0">
                <a:solidFill>
                  <a:srgbClr val="FFFF00"/>
                </a:solidFill>
              </a:rPr>
              <a:t>Se </a:t>
            </a:r>
            <a:r>
              <a:rPr lang="it-IT" sz="3000" i="1" dirty="0">
                <a:solidFill>
                  <a:srgbClr val="FFFF00"/>
                </a:solidFill>
              </a:rPr>
              <a:t>X</a:t>
            </a:r>
            <a:r>
              <a:rPr lang="it-IT" sz="3000" dirty="0">
                <a:solidFill>
                  <a:srgbClr val="FFFF00"/>
                </a:solidFill>
                <a:sym typeface="Symbol" panose="05050102010706020507" pitchFamily="18" charset="2"/>
              </a:rPr>
              <a:t></a:t>
            </a:r>
            <a:r>
              <a:rPr lang="it-IT" sz="3000" i="1" dirty="0">
                <a:solidFill>
                  <a:srgbClr val="FFFF00"/>
                </a:solidFill>
              </a:rPr>
              <a:t>Y</a:t>
            </a:r>
            <a:r>
              <a:rPr lang="it-IT" sz="3000" dirty="0">
                <a:solidFill>
                  <a:srgbClr val="FFFF00"/>
                </a:solidFill>
              </a:rPr>
              <a:t>, allora</a:t>
            </a:r>
          </a:p>
          <a:p>
            <a:pPr marL="0" indent="0" algn="ctr">
              <a:buNone/>
            </a:pPr>
            <a:endParaRPr lang="it-IT" sz="3000" dirty="0"/>
          </a:p>
          <a:p>
            <a:pPr marL="0" indent="0">
              <a:buNone/>
            </a:pPr>
            <a:endParaRPr lang="it-IT" sz="3000" dirty="0">
              <a:solidFill>
                <a:srgbClr val="FFFF00"/>
              </a:solidFill>
            </a:endParaRPr>
          </a:p>
        </p:txBody>
      </p:sp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114B19A4-E864-4188-96F7-DF7C867C368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15913798"/>
              </p:ext>
            </p:extLst>
          </p:nvPr>
        </p:nvGraphicFramePr>
        <p:xfrm>
          <a:off x="3776663" y="4314825"/>
          <a:ext cx="4156075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977760" imgH="203040" progId="Equation.DSMT4">
                  <p:embed/>
                </p:oleObj>
              </mc:Choice>
              <mc:Fallback>
                <p:oleObj name="Equation" r:id="rId4" imgW="977760" imgH="203040" progId="Equation.DSMT4">
                  <p:embed/>
                  <p:pic>
                    <p:nvPicPr>
                      <p:cNvPr id="4" name="Oggetto 3">
                        <a:extLst>
                          <a:ext uri="{FF2B5EF4-FFF2-40B4-BE49-F238E27FC236}">
                            <a16:creationId xmlns:a16="http://schemas.microsoft.com/office/drawing/2014/main" id="{114B19A4-E864-4188-96F7-DF7C867C368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776663" y="4314825"/>
                        <a:ext cx="4156075" cy="863600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ggetto 6">
            <a:extLst>
              <a:ext uri="{FF2B5EF4-FFF2-40B4-BE49-F238E27FC236}">
                <a16:creationId xmlns:a16="http://schemas.microsoft.com/office/drawing/2014/main" id="{066BAAC7-049C-4046-A732-7BF7C2E0676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46451059"/>
              </p:ext>
            </p:extLst>
          </p:nvPr>
        </p:nvGraphicFramePr>
        <p:xfrm>
          <a:off x="3249613" y="2693988"/>
          <a:ext cx="5530850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269720" imgH="203040" progId="Equation.DSMT4">
                  <p:embed/>
                </p:oleObj>
              </mc:Choice>
              <mc:Fallback>
                <p:oleObj name="Equation" r:id="rId6" imgW="1269720" imgH="203040" progId="Equation.DSMT4">
                  <p:embed/>
                  <p:pic>
                    <p:nvPicPr>
                      <p:cNvPr id="7" name="Oggetto 6">
                        <a:extLst>
                          <a:ext uri="{FF2B5EF4-FFF2-40B4-BE49-F238E27FC236}">
                            <a16:creationId xmlns:a16="http://schemas.microsoft.com/office/drawing/2014/main" id="{066BAAC7-049C-4046-A732-7BF7C2E0676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249613" y="2693988"/>
                        <a:ext cx="5530850" cy="885825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Immagine 4">
            <a:extLst>
              <a:ext uri="{FF2B5EF4-FFF2-40B4-BE49-F238E27FC236}">
                <a16:creationId xmlns:a16="http://schemas.microsoft.com/office/drawing/2014/main" id="{5CF416FF-12DF-4BBA-8644-B3D9973A479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85590" y="2693988"/>
            <a:ext cx="2003098" cy="1170680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A4B6F06D-9DC7-449E-A9FE-86CEFA64501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20452" y="4064338"/>
            <a:ext cx="1968236" cy="1425809"/>
          </a:xfrm>
          <a:prstGeom prst="rect">
            <a:avLst/>
          </a:prstGeom>
        </p:spPr>
      </p:pic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599D2546-87BE-4608-8DCF-FFF4614F87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671300" y="63373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261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211"/>
    </mc:Choice>
    <mc:Fallback xmlns="">
      <p:transition spd="slow" advTm="802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0ADB11-7D7F-47AE-8E18-1F6DAD973A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1" y="629266"/>
            <a:ext cx="4166510" cy="1622321"/>
          </a:xfrm>
        </p:spPr>
        <p:txBody>
          <a:bodyPr>
            <a:normAutofit/>
          </a:bodyPr>
          <a:lstStyle/>
          <a:p>
            <a:r>
              <a:rPr lang="it-IT" dirty="0"/>
              <a:t>Quesito n.1</a:t>
            </a:r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44135D2-B3DE-45FB-A269-75BBC1EA22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438400"/>
            <a:ext cx="4166509" cy="37854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500" dirty="0"/>
              <a:t>Dati due insiemi </a:t>
            </a:r>
            <a:r>
              <a:rPr lang="it-IT" sz="2500" i="1" dirty="0"/>
              <a:t>X</a:t>
            </a:r>
            <a:r>
              <a:rPr lang="it-IT" sz="2500" dirty="0"/>
              <a:t> e </a:t>
            </a:r>
            <a:r>
              <a:rPr lang="it-IT" sz="2500" i="1" dirty="0"/>
              <a:t>Y, </a:t>
            </a:r>
            <a:r>
              <a:rPr lang="it-IT" sz="2500" dirty="0"/>
              <a:t>determinare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sz="4000" dirty="0">
                <a:solidFill>
                  <a:srgbClr val="FFFF00"/>
                </a:solidFill>
                <a:sym typeface="Symbol" panose="05050102010706020507" pitchFamily="18" charset="2"/>
              </a:rPr>
              <a:t>(</a:t>
            </a:r>
            <a:r>
              <a:rPr lang="it-IT" sz="4000" i="1" dirty="0">
                <a:solidFill>
                  <a:srgbClr val="FFFF00"/>
                </a:solidFill>
                <a:sym typeface="Symbol" panose="05050102010706020507" pitchFamily="18" charset="2"/>
              </a:rPr>
              <a:t>X\</a:t>
            </a:r>
            <a:r>
              <a:rPr lang="it-IT" sz="4000" i="1" dirty="0">
                <a:solidFill>
                  <a:srgbClr val="FFFF00"/>
                </a:solidFill>
              </a:rPr>
              <a:t>Y</a:t>
            </a:r>
            <a:r>
              <a:rPr lang="it-IT" sz="4000" dirty="0">
                <a:solidFill>
                  <a:srgbClr val="FFFF00"/>
                </a:solidFill>
              </a:rPr>
              <a:t>)</a:t>
            </a:r>
            <a:r>
              <a:rPr lang="it-IT" sz="4000" dirty="0">
                <a:solidFill>
                  <a:srgbClr val="FFFF00"/>
                </a:solidFill>
                <a:sym typeface="Symbol" panose="05050102010706020507" pitchFamily="18" charset="2"/>
              </a:rPr>
              <a:t></a:t>
            </a:r>
            <a:r>
              <a:rPr lang="it-IT" sz="4000" i="1" dirty="0">
                <a:solidFill>
                  <a:srgbClr val="FFFF00"/>
                </a:solidFill>
                <a:sym typeface="Symbol" panose="05050102010706020507" pitchFamily="18" charset="2"/>
              </a:rPr>
              <a:t>Y</a:t>
            </a:r>
            <a:r>
              <a:rPr lang="it-IT" sz="4000" i="1" dirty="0">
                <a:solidFill>
                  <a:srgbClr val="FFFF00"/>
                </a:solidFill>
              </a:rPr>
              <a:t>= …</a:t>
            </a:r>
            <a:endParaRPr lang="it-IT" sz="4000" dirty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11" name="Freeform 31">
            <a:extLst>
              <a:ext uri="{FF2B5EF4-FFF2-40B4-BE49-F238E27FC236}">
                <a16:creationId xmlns:a16="http://schemas.microsoft.com/office/drawing/2014/main" id="{D6CEF2A9-EF08-4FB3-AFFB-C5F77AB6E0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109C3C2-C0A8-4559-8462-8007573DF4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3992" y="0"/>
            <a:ext cx="6098427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5" name="Freeform 5">
            <a:extLst>
              <a:ext uri="{FF2B5EF4-FFF2-40B4-BE49-F238E27FC236}">
                <a16:creationId xmlns:a16="http://schemas.microsoft.com/office/drawing/2014/main" id="{4C535542-B72A-4DE0-BE5A-5EA00508C7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2450577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pic>
        <p:nvPicPr>
          <p:cNvPr id="6" name="Immagine 5" descr="Immagine che contiene gioco, pallacanestro&#10;&#10;Descrizione generata automaticamente">
            <a:extLst>
              <a:ext uri="{FF2B5EF4-FFF2-40B4-BE49-F238E27FC236}">
                <a16:creationId xmlns:a16="http://schemas.microsoft.com/office/drawing/2014/main" id="{A668F43B-3E54-4485-B986-AEBA97897C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3992" y="1834906"/>
            <a:ext cx="5449889" cy="3188184"/>
          </a:xfrm>
          <a:prstGeom prst="rect">
            <a:avLst/>
          </a:prstGeom>
          <a:effectLst/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11DF0705-615B-4CF3-A16F-8C14680D8B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5E99BD12-B305-4AE3-88CE-E4108871EF51}"/>
              </a:ext>
            </a:extLst>
          </p:cNvPr>
          <p:cNvSpPr/>
          <p:nvPr/>
        </p:nvSpPr>
        <p:spPr>
          <a:xfrm>
            <a:off x="2535133" y="2891037"/>
            <a:ext cx="485064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4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31F1446D-D94D-426F-9F61-39EF787FAE6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53985" y="1770490"/>
            <a:ext cx="5565378" cy="3252600"/>
          </a:xfrm>
          <a:prstGeom prst="rect">
            <a:avLst/>
          </a:prstGeom>
        </p:spPr>
      </p:pic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BC187388-573B-42FB-BF4C-1C09F8265E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71300" y="63373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070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047"/>
    </mc:Choice>
    <mc:Fallback xmlns="">
      <p:transition spd="slow" advTm="210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0ADB11-7D7F-47AE-8E18-1F6DAD973A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1" y="629266"/>
            <a:ext cx="4166510" cy="1622321"/>
          </a:xfrm>
        </p:spPr>
        <p:txBody>
          <a:bodyPr>
            <a:normAutofit/>
          </a:bodyPr>
          <a:lstStyle/>
          <a:p>
            <a:r>
              <a:rPr lang="it-IT" dirty="0"/>
              <a:t>Quesito n.1</a:t>
            </a:r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44135D2-B3DE-45FB-A269-75BBC1EA22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438400"/>
            <a:ext cx="4166509" cy="37854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500" dirty="0"/>
              <a:t>Dati due insiemi </a:t>
            </a:r>
            <a:r>
              <a:rPr lang="it-IT" sz="2500" i="1" dirty="0"/>
              <a:t>X</a:t>
            </a:r>
            <a:r>
              <a:rPr lang="it-IT" sz="2500" dirty="0"/>
              <a:t> e </a:t>
            </a:r>
            <a:r>
              <a:rPr lang="it-IT" sz="2500" i="1" dirty="0"/>
              <a:t>Y, </a:t>
            </a:r>
            <a:r>
              <a:rPr lang="it-IT" sz="2500" dirty="0"/>
              <a:t>determinare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sz="4000" dirty="0">
                <a:solidFill>
                  <a:srgbClr val="FFFF00"/>
                </a:solidFill>
                <a:sym typeface="Symbol" panose="05050102010706020507" pitchFamily="18" charset="2"/>
              </a:rPr>
              <a:t>(</a:t>
            </a:r>
            <a:r>
              <a:rPr lang="it-IT" sz="4000" i="1" dirty="0">
                <a:solidFill>
                  <a:srgbClr val="FFFF00"/>
                </a:solidFill>
                <a:sym typeface="Symbol" panose="05050102010706020507" pitchFamily="18" charset="2"/>
              </a:rPr>
              <a:t>X\</a:t>
            </a:r>
            <a:r>
              <a:rPr lang="it-IT" sz="4000" i="1" dirty="0">
                <a:solidFill>
                  <a:srgbClr val="FFFF00"/>
                </a:solidFill>
              </a:rPr>
              <a:t>Y</a:t>
            </a:r>
            <a:r>
              <a:rPr lang="it-IT" sz="4000" dirty="0">
                <a:solidFill>
                  <a:srgbClr val="FFFF00"/>
                </a:solidFill>
              </a:rPr>
              <a:t>)</a:t>
            </a:r>
            <a:r>
              <a:rPr lang="it-IT" sz="4000" dirty="0">
                <a:solidFill>
                  <a:srgbClr val="FFFF00"/>
                </a:solidFill>
                <a:sym typeface="Symbol" panose="05050102010706020507" pitchFamily="18" charset="2"/>
              </a:rPr>
              <a:t></a:t>
            </a:r>
            <a:r>
              <a:rPr lang="it-IT" sz="4000" i="1" dirty="0">
                <a:solidFill>
                  <a:srgbClr val="FFFF00"/>
                </a:solidFill>
                <a:sym typeface="Symbol" panose="05050102010706020507" pitchFamily="18" charset="2"/>
              </a:rPr>
              <a:t>Y</a:t>
            </a:r>
            <a:r>
              <a:rPr lang="it-IT" sz="4000" i="1" dirty="0">
                <a:solidFill>
                  <a:srgbClr val="FFFF00"/>
                </a:solidFill>
              </a:rPr>
              <a:t>= …</a:t>
            </a:r>
            <a:endParaRPr lang="it-IT" sz="4000" dirty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11" name="Freeform 31">
            <a:extLst>
              <a:ext uri="{FF2B5EF4-FFF2-40B4-BE49-F238E27FC236}">
                <a16:creationId xmlns:a16="http://schemas.microsoft.com/office/drawing/2014/main" id="{D6CEF2A9-EF08-4FB3-AFFB-C5F77AB6E0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109C3C2-C0A8-4559-8462-8007573DF4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3992" y="0"/>
            <a:ext cx="6098427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5" name="Freeform 5">
            <a:extLst>
              <a:ext uri="{FF2B5EF4-FFF2-40B4-BE49-F238E27FC236}">
                <a16:creationId xmlns:a16="http://schemas.microsoft.com/office/drawing/2014/main" id="{4C535542-B72A-4DE0-BE5A-5EA00508C7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2450577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pic>
        <p:nvPicPr>
          <p:cNvPr id="6" name="Immagine 5" descr="Immagine che contiene gioco, pallacanestro&#10;&#10;Descrizione generata automaticamente">
            <a:extLst>
              <a:ext uri="{FF2B5EF4-FFF2-40B4-BE49-F238E27FC236}">
                <a16:creationId xmlns:a16="http://schemas.microsoft.com/office/drawing/2014/main" id="{A668F43B-3E54-4485-B986-AEBA97897C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3992" y="1834906"/>
            <a:ext cx="5449889" cy="3188184"/>
          </a:xfrm>
          <a:prstGeom prst="rect">
            <a:avLst/>
          </a:prstGeom>
          <a:effectLst/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11DF0705-615B-4CF3-A16F-8C14680D8B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5E99BD12-B305-4AE3-88CE-E4108871EF51}"/>
              </a:ext>
            </a:extLst>
          </p:cNvPr>
          <p:cNvSpPr/>
          <p:nvPr/>
        </p:nvSpPr>
        <p:spPr>
          <a:xfrm>
            <a:off x="2535133" y="2891037"/>
            <a:ext cx="485064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4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ACED6C55-C6EA-4BAA-B2CC-4451CE5FAC4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12566" y="1877958"/>
            <a:ext cx="5530503" cy="3232218"/>
          </a:xfrm>
          <a:prstGeom prst="rect">
            <a:avLst/>
          </a:prstGeom>
        </p:spPr>
      </p:pic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D8C84950-C4E4-44E3-B4CF-99B3E00399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71300" y="63373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331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972"/>
    </mc:Choice>
    <mc:Fallback xmlns="">
      <p:transition spd="slow" advTm="89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0ADB11-7D7F-47AE-8E18-1F6DAD973A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1" y="629266"/>
            <a:ext cx="4166510" cy="1622321"/>
          </a:xfrm>
        </p:spPr>
        <p:txBody>
          <a:bodyPr>
            <a:normAutofit/>
          </a:bodyPr>
          <a:lstStyle/>
          <a:p>
            <a:r>
              <a:rPr lang="it-IT" dirty="0"/>
              <a:t>Quesito n.1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44135D2-B3DE-45FB-A269-75BBC1EA22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438400"/>
            <a:ext cx="4166509" cy="37854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500" dirty="0"/>
              <a:t>Risposta: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sz="4000" dirty="0">
                <a:solidFill>
                  <a:srgbClr val="FFFF00"/>
                </a:solidFill>
                <a:sym typeface="Symbol" panose="05050102010706020507" pitchFamily="18" charset="2"/>
              </a:rPr>
              <a:t>(</a:t>
            </a:r>
            <a:r>
              <a:rPr lang="it-IT" sz="4000" i="1" dirty="0">
                <a:solidFill>
                  <a:srgbClr val="FFFF00"/>
                </a:solidFill>
                <a:sym typeface="Symbol" panose="05050102010706020507" pitchFamily="18" charset="2"/>
              </a:rPr>
              <a:t>X\</a:t>
            </a:r>
            <a:r>
              <a:rPr lang="it-IT" sz="4000" i="1" dirty="0">
                <a:solidFill>
                  <a:srgbClr val="FFFF00"/>
                </a:solidFill>
              </a:rPr>
              <a:t>Y</a:t>
            </a:r>
            <a:r>
              <a:rPr lang="it-IT" sz="4000" dirty="0">
                <a:solidFill>
                  <a:srgbClr val="FFFF00"/>
                </a:solidFill>
              </a:rPr>
              <a:t>)</a:t>
            </a:r>
            <a:r>
              <a:rPr lang="it-IT" sz="4000" dirty="0">
                <a:solidFill>
                  <a:srgbClr val="FFFF00"/>
                </a:solidFill>
                <a:sym typeface="Symbol" panose="05050102010706020507" pitchFamily="18" charset="2"/>
              </a:rPr>
              <a:t></a:t>
            </a:r>
            <a:r>
              <a:rPr lang="it-IT" sz="4000" i="1" dirty="0">
                <a:solidFill>
                  <a:srgbClr val="FFFF00"/>
                </a:solidFill>
                <a:sym typeface="Symbol" panose="05050102010706020507" pitchFamily="18" charset="2"/>
              </a:rPr>
              <a:t>Y</a:t>
            </a:r>
            <a:r>
              <a:rPr lang="it-IT" sz="4000" i="1" dirty="0">
                <a:solidFill>
                  <a:srgbClr val="FFFF00"/>
                </a:solidFill>
              </a:rPr>
              <a:t>= </a:t>
            </a:r>
            <a:r>
              <a:rPr lang="it-IT" sz="4000" i="1" dirty="0">
                <a:solidFill>
                  <a:srgbClr val="FFFF00"/>
                </a:solidFill>
                <a:sym typeface="Symbol" panose="05050102010706020507" pitchFamily="18" charset="2"/>
              </a:rPr>
              <a:t>X</a:t>
            </a:r>
            <a:r>
              <a:rPr lang="it-IT" sz="4000" dirty="0">
                <a:solidFill>
                  <a:srgbClr val="FFFF00"/>
                </a:solidFill>
                <a:sym typeface="Symbol" panose="05050102010706020507" pitchFamily="18" charset="2"/>
              </a:rPr>
              <a:t></a:t>
            </a:r>
            <a:r>
              <a:rPr lang="it-IT" sz="4000" i="1" dirty="0">
                <a:solidFill>
                  <a:srgbClr val="FFFF00"/>
                </a:solidFill>
                <a:sym typeface="Symbol" panose="05050102010706020507" pitchFamily="18" charset="2"/>
              </a:rPr>
              <a:t>Y</a:t>
            </a:r>
            <a:endParaRPr lang="it-IT" sz="4000" dirty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11" name="Freeform 31">
            <a:extLst>
              <a:ext uri="{FF2B5EF4-FFF2-40B4-BE49-F238E27FC236}">
                <a16:creationId xmlns:a16="http://schemas.microsoft.com/office/drawing/2014/main" id="{D6CEF2A9-EF08-4FB3-AFFB-C5F77AB6E0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109C3C2-C0A8-4559-8462-8007573DF4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3992" y="0"/>
            <a:ext cx="6098427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5" name="Freeform 5">
            <a:extLst>
              <a:ext uri="{FF2B5EF4-FFF2-40B4-BE49-F238E27FC236}">
                <a16:creationId xmlns:a16="http://schemas.microsoft.com/office/drawing/2014/main" id="{4C535542-B72A-4DE0-BE5A-5EA00508C7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2450577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pic>
        <p:nvPicPr>
          <p:cNvPr id="6" name="Immagine 5" descr="Immagine che contiene gioco, pallacanestro&#10;&#10;Descrizione generata automaticamente">
            <a:extLst>
              <a:ext uri="{FF2B5EF4-FFF2-40B4-BE49-F238E27FC236}">
                <a16:creationId xmlns:a16="http://schemas.microsoft.com/office/drawing/2014/main" id="{A668F43B-3E54-4485-B986-AEBA97897C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3992" y="1834906"/>
            <a:ext cx="5449889" cy="3188184"/>
          </a:xfrm>
          <a:prstGeom prst="rect">
            <a:avLst/>
          </a:prstGeom>
          <a:effectLst/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11DF0705-615B-4CF3-A16F-8C14680D8B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5E99BD12-B305-4AE3-88CE-E4108871EF51}"/>
              </a:ext>
            </a:extLst>
          </p:cNvPr>
          <p:cNvSpPr/>
          <p:nvPr/>
        </p:nvSpPr>
        <p:spPr>
          <a:xfrm>
            <a:off x="2535133" y="2891037"/>
            <a:ext cx="485064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4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ACED6C55-C6EA-4BAA-B2CC-4451CE5FAC4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12566" y="1877958"/>
            <a:ext cx="5530503" cy="3232218"/>
          </a:xfrm>
          <a:prstGeom prst="rect">
            <a:avLst/>
          </a:prstGeom>
        </p:spPr>
      </p:pic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5A8D410F-D0B7-4906-9797-AB6BAEA1A9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71300" y="63373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08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835"/>
    </mc:Choice>
    <mc:Fallback xmlns="">
      <p:transition spd="slow" advTm="78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0ADB11-7D7F-47AE-8E18-1F6DAD973A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1" y="629266"/>
            <a:ext cx="4166510" cy="1622321"/>
          </a:xfrm>
        </p:spPr>
        <p:txBody>
          <a:bodyPr>
            <a:normAutofit/>
          </a:bodyPr>
          <a:lstStyle/>
          <a:p>
            <a:r>
              <a:rPr lang="it-IT" dirty="0"/>
              <a:t>Quesito n. 2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44135D2-B3DE-45FB-A269-75BBC1EA22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438400"/>
            <a:ext cx="4166509" cy="37854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500" dirty="0"/>
              <a:t>Dati due insiemi </a:t>
            </a:r>
            <a:r>
              <a:rPr lang="it-IT" sz="2500" i="1" dirty="0"/>
              <a:t>X</a:t>
            </a:r>
            <a:r>
              <a:rPr lang="it-IT" sz="2500" dirty="0"/>
              <a:t> e </a:t>
            </a:r>
            <a:r>
              <a:rPr lang="it-IT" sz="2500" i="1" dirty="0"/>
              <a:t>Y, </a:t>
            </a:r>
            <a:r>
              <a:rPr lang="it-IT" sz="2500" dirty="0"/>
              <a:t>determinare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sz="4000" dirty="0">
                <a:solidFill>
                  <a:srgbClr val="FFFF00"/>
                </a:solidFill>
                <a:sym typeface="Symbol" panose="05050102010706020507" pitchFamily="18" charset="2"/>
              </a:rPr>
              <a:t>(</a:t>
            </a:r>
            <a:r>
              <a:rPr lang="it-IT" sz="4000" i="1" dirty="0">
                <a:solidFill>
                  <a:srgbClr val="FFFF00"/>
                </a:solidFill>
                <a:sym typeface="Symbol" panose="05050102010706020507" pitchFamily="18" charset="2"/>
              </a:rPr>
              <a:t>X</a:t>
            </a:r>
            <a:r>
              <a:rPr lang="it-IT" sz="4000" dirty="0">
                <a:solidFill>
                  <a:srgbClr val="FFFF00"/>
                </a:solidFill>
                <a:sym typeface="Symbol" panose="05050102010706020507" pitchFamily="18" charset="2"/>
              </a:rPr>
              <a:t></a:t>
            </a:r>
            <a:r>
              <a:rPr lang="it-IT" sz="4000" i="1" dirty="0">
                <a:solidFill>
                  <a:srgbClr val="FFFF00"/>
                </a:solidFill>
              </a:rPr>
              <a:t>Y</a:t>
            </a:r>
            <a:r>
              <a:rPr lang="it-IT" sz="4000" dirty="0">
                <a:solidFill>
                  <a:srgbClr val="FFFF00"/>
                </a:solidFill>
              </a:rPr>
              <a:t>)</a:t>
            </a:r>
            <a:r>
              <a:rPr lang="it-IT" sz="4000" i="1" dirty="0">
                <a:solidFill>
                  <a:srgbClr val="FFFF00"/>
                </a:solidFill>
                <a:sym typeface="Symbol" panose="05050102010706020507" pitchFamily="18" charset="2"/>
              </a:rPr>
              <a:t>\Y</a:t>
            </a:r>
            <a:r>
              <a:rPr lang="it-IT" sz="4000" i="1" dirty="0">
                <a:solidFill>
                  <a:srgbClr val="FFFF00"/>
                </a:solidFill>
              </a:rPr>
              <a:t>= …</a:t>
            </a:r>
            <a:endParaRPr lang="it-IT" sz="4000" dirty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11" name="Freeform 31">
            <a:extLst>
              <a:ext uri="{FF2B5EF4-FFF2-40B4-BE49-F238E27FC236}">
                <a16:creationId xmlns:a16="http://schemas.microsoft.com/office/drawing/2014/main" id="{D6CEF2A9-EF08-4FB3-AFFB-C5F77AB6E0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109C3C2-C0A8-4559-8462-8007573DF4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3992" y="0"/>
            <a:ext cx="6098427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5" name="Freeform 5">
            <a:extLst>
              <a:ext uri="{FF2B5EF4-FFF2-40B4-BE49-F238E27FC236}">
                <a16:creationId xmlns:a16="http://schemas.microsoft.com/office/drawing/2014/main" id="{4C535542-B72A-4DE0-BE5A-5EA00508C7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2450577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pic>
        <p:nvPicPr>
          <p:cNvPr id="6" name="Immagine 5" descr="Immagine che contiene gioco, pallacanestro&#10;&#10;Descrizione generata automaticamente">
            <a:extLst>
              <a:ext uri="{FF2B5EF4-FFF2-40B4-BE49-F238E27FC236}">
                <a16:creationId xmlns:a16="http://schemas.microsoft.com/office/drawing/2014/main" id="{A668F43B-3E54-4485-B986-AEBA97897C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3992" y="1834906"/>
            <a:ext cx="5449889" cy="3188184"/>
          </a:xfrm>
          <a:prstGeom prst="rect">
            <a:avLst/>
          </a:prstGeom>
          <a:effectLst/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11DF0705-615B-4CF3-A16F-8C14680D8B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5E99BD12-B305-4AE3-88CE-E4108871EF51}"/>
              </a:ext>
            </a:extLst>
          </p:cNvPr>
          <p:cNvSpPr/>
          <p:nvPr/>
        </p:nvSpPr>
        <p:spPr>
          <a:xfrm>
            <a:off x="2535133" y="2891037"/>
            <a:ext cx="485064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4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4DF93FBA-8130-4D20-A538-E7F8002BC0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71300" y="63373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275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082"/>
    </mc:Choice>
    <mc:Fallback xmlns="">
      <p:transition spd="slow" advTm="130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0ADB11-7D7F-47AE-8E18-1F6DAD973A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1" y="629266"/>
            <a:ext cx="4166510" cy="1622321"/>
          </a:xfrm>
        </p:spPr>
        <p:txBody>
          <a:bodyPr>
            <a:normAutofit/>
          </a:bodyPr>
          <a:lstStyle/>
          <a:p>
            <a:r>
              <a:rPr lang="it-IT" dirty="0"/>
              <a:t>Quesito n. 2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44135D2-B3DE-45FB-A269-75BBC1EA22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438400"/>
            <a:ext cx="4166509" cy="37854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500" dirty="0"/>
              <a:t>Dati due insiemi </a:t>
            </a:r>
            <a:r>
              <a:rPr lang="it-IT" sz="2500" i="1" dirty="0"/>
              <a:t>X</a:t>
            </a:r>
            <a:r>
              <a:rPr lang="it-IT" sz="2500" dirty="0"/>
              <a:t> e </a:t>
            </a:r>
            <a:r>
              <a:rPr lang="it-IT" sz="2500" i="1" dirty="0"/>
              <a:t>Y, </a:t>
            </a:r>
            <a:r>
              <a:rPr lang="it-IT" sz="2500" dirty="0"/>
              <a:t>determinare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sz="4000" dirty="0">
                <a:solidFill>
                  <a:srgbClr val="FFFF00"/>
                </a:solidFill>
                <a:sym typeface="Symbol" panose="05050102010706020507" pitchFamily="18" charset="2"/>
              </a:rPr>
              <a:t>(</a:t>
            </a:r>
            <a:r>
              <a:rPr lang="it-IT" sz="4000" i="1" dirty="0">
                <a:solidFill>
                  <a:srgbClr val="FFFF00"/>
                </a:solidFill>
                <a:sym typeface="Symbol" panose="05050102010706020507" pitchFamily="18" charset="2"/>
              </a:rPr>
              <a:t>X</a:t>
            </a:r>
            <a:r>
              <a:rPr lang="it-IT" sz="4000" dirty="0">
                <a:solidFill>
                  <a:srgbClr val="FFFF00"/>
                </a:solidFill>
                <a:sym typeface="Symbol" panose="05050102010706020507" pitchFamily="18" charset="2"/>
              </a:rPr>
              <a:t></a:t>
            </a:r>
            <a:r>
              <a:rPr lang="it-IT" sz="4000" i="1" dirty="0">
                <a:solidFill>
                  <a:srgbClr val="FFFF00"/>
                </a:solidFill>
              </a:rPr>
              <a:t>Y</a:t>
            </a:r>
            <a:r>
              <a:rPr lang="it-IT" sz="4000" dirty="0">
                <a:solidFill>
                  <a:srgbClr val="FFFF00"/>
                </a:solidFill>
              </a:rPr>
              <a:t>)</a:t>
            </a:r>
            <a:r>
              <a:rPr lang="it-IT" sz="4000" i="1" dirty="0">
                <a:solidFill>
                  <a:srgbClr val="FFFF00"/>
                </a:solidFill>
                <a:sym typeface="Symbol" panose="05050102010706020507" pitchFamily="18" charset="2"/>
              </a:rPr>
              <a:t>\Y</a:t>
            </a:r>
            <a:r>
              <a:rPr lang="it-IT" sz="4000" i="1" dirty="0">
                <a:solidFill>
                  <a:srgbClr val="FFFF00"/>
                </a:solidFill>
              </a:rPr>
              <a:t>= …</a:t>
            </a:r>
            <a:endParaRPr lang="it-IT" sz="4000" dirty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11" name="Freeform 31">
            <a:extLst>
              <a:ext uri="{FF2B5EF4-FFF2-40B4-BE49-F238E27FC236}">
                <a16:creationId xmlns:a16="http://schemas.microsoft.com/office/drawing/2014/main" id="{D6CEF2A9-EF08-4FB3-AFFB-C5F77AB6E0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109C3C2-C0A8-4559-8462-8007573DF4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3992" y="0"/>
            <a:ext cx="6098427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5" name="Freeform 5">
            <a:extLst>
              <a:ext uri="{FF2B5EF4-FFF2-40B4-BE49-F238E27FC236}">
                <a16:creationId xmlns:a16="http://schemas.microsoft.com/office/drawing/2014/main" id="{4C535542-B72A-4DE0-BE5A-5EA00508C7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2450577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pic>
        <p:nvPicPr>
          <p:cNvPr id="6" name="Immagine 5" descr="Immagine che contiene gioco, pallacanestro&#10;&#10;Descrizione generata automaticamente">
            <a:extLst>
              <a:ext uri="{FF2B5EF4-FFF2-40B4-BE49-F238E27FC236}">
                <a16:creationId xmlns:a16="http://schemas.microsoft.com/office/drawing/2014/main" id="{A668F43B-3E54-4485-B986-AEBA97897C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3992" y="1834906"/>
            <a:ext cx="5449889" cy="3188184"/>
          </a:xfrm>
          <a:prstGeom prst="rect">
            <a:avLst/>
          </a:prstGeom>
          <a:effectLst/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11DF0705-615B-4CF3-A16F-8C14680D8B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5E99BD12-B305-4AE3-88CE-E4108871EF51}"/>
              </a:ext>
            </a:extLst>
          </p:cNvPr>
          <p:cNvSpPr/>
          <p:nvPr/>
        </p:nvSpPr>
        <p:spPr>
          <a:xfrm>
            <a:off x="2535133" y="2891037"/>
            <a:ext cx="485064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4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6D6C9042-AB5A-4319-93CF-626718CF226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12566" y="1877958"/>
            <a:ext cx="5530503" cy="3232218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EF052FEE-0946-417D-A611-53195D4DCD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71300" y="63373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179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64"/>
    </mc:Choice>
    <mc:Fallback xmlns="">
      <p:transition spd="slow" advTm="100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0ADB11-7D7F-47AE-8E18-1F6DAD973A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1" y="629266"/>
            <a:ext cx="4166510" cy="1622321"/>
          </a:xfrm>
        </p:spPr>
        <p:txBody>
          <a:bodyPr>
            <a:normAutofit/>
          </a:bodyPr>
          <a:lstStyle/>
          <a:p>
            <a:r>
              <a:rPr lang="it-IT" dirty="0"/>
              <a:t>Quesito n. 2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44135D2-B3DE-45FB-A269-75BBC1EA22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438400"/>
            <a:ext cx="4166509" cy="37854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500" dirty="0"/>
              <a:t>Risposta: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sz="4000" dirty="0">
                <a:solidFill>
                  <a:srgbClr val="FFFF00"/>
                </a:solidFill>
                <a:sym typeface="Symbol" panose="05050102010706020507" pitchFamily="18" charset="2"/>
              </a:rPr>
              <a:t>(</a:t>
            </a:r>
            <a:r>
              <a:rPr lang="it-IT" sz="4000" i="1" dirty="0">
                <a:solidFill>
                  <a:srgbClr val="FFFF00"/>
                </a:solidFill>
                <a:sym typeface="Symbol" panose="05050102010706020507" pitchFamily="18" charset="2"/>
              </a:rPr>
              <a:t>X</a:t>
            </a:r>
            <a:r>
              <a:rPr lang="it-IT" sz="4000" dirty="0">
                <a:solidFill>
                  <a:srgbClr val="FFFF00"/>
                </a:solidFill>
                <a:sym typeface="Symbol" panose="05050102010706020507" pitchFamily="18" charset="2"/>
              </a:rPr>
              <a:t></a:t>
            </a:r>
            <a:r>
              <a:rPr lang="it-IT" sz="4000" i="1" dirty="0">
                <a:solidFill>
                  <a:srgbClr val="FFFF00"/>
                </a:solidFill>
              </a:rPr>
              <a:t>Y</a:t>
            </a:r>
            <a:r>
              <a:rPr lang="it-IT" sz="4000" dirty="0">
                <a:solidFill>
                  <a:srgbClr val="FFFF00"/>
                </a:solidFill>
              </a:rPr>
              <a:t>)</a:t>
            </a:r>
            <a:r>
              <a:rPr lang="it-IT" sz="4000" i="1" dirty="0">
                <a:solidFill>
                  <a:srgbClr val="FFFF00"/>
                </a:solidFill>
                <a:sym typeface="Symbol" panose="05050102010706020507" pitchFamily="18" charset="2"/>
              </a:rPr>
              <a:t>\Y</a:t>
            </a:r>
            <a:r>
              <a:rPr lang="it-IT" sz="4000" i="1" dirty="0">
                <a:solidFill>
                  <a:srgbClr val="FFFF00"/>
                </a:solidFill>
              </a:rPr>
              <a:t>= X\Y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11" name="Freeform 31">
            <a:extLst>
              <a:ext uri="{FF2B5EF4-FFF2-40B4-BE49-F238E27FC236}">
                <a16:creationId xmlns:a16="http://schemas.microsoft.com/office/drawing/2014/main" id="{D6CEF2A9-EF08-4FB3-AFFB-C5F77AB6E0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109C3C2-C0A8-4559-8462-8007573DF4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3992" y="0"/>
            <a:ext cx="6098427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5" name="Freeform 5">
            <a:extLst>
              <a:ext uri="{FF2B5EF4-FFF2-40B4-BE49-F238E27FC236}">
                <a16:creationId xmlns:a16="http://schemas.microsoft.com/office/drawing/2014/main" id="{4C535542-B72A-4DE0-BE5A-5EA00508C7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2450577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pic>
        <p:nvPicPr>
          <p:cNvPr id="6" name="Immagine 5" descr="Immagine che contiene gioco, pallacanestro&#10;&#10;Descrizione generata automaticamente">
            <a:extLst>
              <a:ext uri="{FF2B5EF4-FFF2-40B4-BE49-F238E27FC236}">
                <a16:creationId xmlns:a16="http://schemas.microsoft.com/office/drawing/2014/main" id="{A668F43B-3E54-4485-B986-AEBA97897C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3992" y="1834906"/>
            <a:ext cx="5449889" cy="3188184"/>
          </a:xfrm>
          <a:prstGeom prst="rect">
            <a:avLst/>
          </a:prstGeom>
          <a:effectLst/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11DF0705-615B-4CF3-A16F-8C14680D8B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5E99BD12-B305-4AE3-88CE-E4108871EF51}"/>
              </a:ext>
            </a:extLst>
          </p:cNvPr>
          <p:cNvSpPr/>
          <p:nvPr/>
        </p:nvSpPr>
        <p:spPr>
          <a:xfrm>
            <a:off x="2535133" y="2891037"/>
            <a:ext cx="485064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4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939B3AA0-39DF-4325-94A7-01A9CDFDCFC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53985" y="1770490"/>
            <a:ext cx="5565378" cy="3252600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02A2E685-CE61-4069-82F0-C8D496B4D4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71300" y="63373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084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5110"/>
    </mc:Choice>
    <mc:Fallback xmlns="">
      <p:transition spd="slow" advTm="851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06F151-064C-49EE-8F5E-02AEE642D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Quesito n. 3 – Completa il teorema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4C822B2-132E-48F7-A712-E7302AF9FC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sz="3000" dirty="0">
                <a:solidFill>
                  <a:srgbClr val="FFFF00"/>
                </a:solidFill>
              </a:rPr>
              <a:t>Se </a:t>
            </a:r>
            <a:r>
              <a:rPr lang="it-IT" sz="3000" i="1" dirty="0">
                <a:solidFill>
                  <a:srgbClr val="FFFF00"/>
                </a:solidFill>
              </a:rPr>
              <a:t>X, Y</a:t>
            </a:r>
            <a:r>
              <a:rPr lang="it-IT" sz="3000" dirty="0">
                <a:solidFill>
                  <a:srgbClr val="FFFF00"/>
                </a:solidFill>
              </a:rPr>
              <a:t> sono insiemi tali che ………………………………………………….,</a:t>
            </a:r>
          </a:p>
          <a:p>
            <a:pPr marL="0" indent="0">
              <a:buNone/>
            </a:pPr>
            <a:r>
              <a:rPr lang="it-IT" sz="3000" dirty="0">
                <a:solidFill>
                  <a:srgbClr val="FFFF00"/>
                </a:solidFill>
              </a:rPr>
              <a:t>(IPOTESI)</a:t>
            </a:r>
          </a:p>
          <a:p>
            <a:pPr marL="0" indent="0">
              <a:buNone/>
            </a:pPr>
            <a:r>
              <a:rPr lang="it-IT" sz="3000" dirty="0">
                <a:solidFill>
                  <a:srgbClr val="FFFF00"/>
                </a:solidFill>
              </a:rPr>
              <a:t>allora </a:t>
            </a:r>
          </a:p>
          <a:p>
            <a:pPr marL="0" indent="0" algn="ctr">
              <a:buNone/>
            </a:pPr>
            <a:endParaRPr lang="it-IT" dirty="0"/>
          </a:p>
          <a:p>
            <a:pPr marL="0" indent="0" algn="ctr">
              <a:buNone/>
            </a:pPr>
            <a:endParaRPr lang="it-IT" dirty="0"/>
          </a:p>
          <a:p>
            <a:pPr marL="0" indent="0">
              <a:buNone/>
            </a:pPr>
            <a:r>
              <a:rPr lang="it-IT" sz="3000" dirty="0">
                <a:solidFill>
                  <a:srgbClr val="FFFF00"/>
                </a:solidFill>
              </a:rPr>
              <a:t>(TESI)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603A4571-02EF-43EA-B0DD-44188CF8E7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9303" y="4769643"/>
            <a:ext cx="3243286" cy="1895489"/>
          </a:xfrm>
          <a:prstGeom prst="rect">
            <a:avLst/>
          </a:prstGeom>
        </p:spPr>
      </p:pic>
      <p:graphicFrame>
        <p:nvGraphicFramePr>
          <p:cNvPr id="6" name="Oggetto 5">
            <a:extLst>
              <a:ext uri="{FF2B5EF4-FFF2-40B4-BE49-F238E27FC236}">
                <a16:creationId xmlns:a16="http://schemas.microsoft.com/office/drawing/2014/main" id="{36863F8E-144A-440D-8C2E-4A7D9749779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5857720"/>
              </p:ext>
            </p:extLst>
          </p:nvPr>
        </p:nvGraphicFramePr>
        <p:xfrm>
          <a:off x="3299589" y="4086368"/>
          <a:ext cx="4425120" cy="863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041120" imgH="203040" progId="Equation.DSMT4">
                  <p:embed/>
                </p:oleObj>
              </mc:Choice>
              <mc:Fallback>
                <p:oleObj name="Equation" r:id="rId5" imgW="104112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299589" y="4086368"/>
                        <a:ext cx="4425120" cy="863438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189C40B1-31AB-477B-A684-914ABFBFDC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71300" y="63373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297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6713"/>
    </mc:Choice>
    <mc:Fallback xmlns="">
      <p:transition spd="slow" advTm="867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06F151-064C-49EE-8F5E-02AEE642D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Quesito n. 4 – Completa il teorema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4C822B2-132E-48F7-A712-E7302AF9FC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sz="3000" dirty="0">
                <a:solidFill>
                  <a:srgbClr val="FFFF00"/>
                </a:solidFill>
              </a:rPr>
              <a:t>Se </a:t>
            </a:r>
            <a:r>
              <a:rPr lang="it-IT" sz="3000" i="1" dirty="0">
                <a:solidFill>
                  <a:srgbClr val="FFFF00"/>
                </a:solidFill>
              </a:rPr>
              <a:t>X, Y</a:t>
            </a:r>
            <a:r>
              <a:rPr lang="it-IT" sz="3000" dirty="0">
                <a:solidFill>
                  <a:srgbClr val="FFFF00"/>
                </a:solidFill>
              </a:rPr>
              <a:t> sono insiemi tali che ………………………………………………….,</a:t>
            </a:r>
          </a:p>
          <a:p>
            <a:pPr marL="0" indent="0">
              <a:buNone/>
            </a:pPr>
            <a:r>
              <a:rPr lang="it-IT" sz="3000" dirty="0">
                <a:solidFill>
                  <a:srgbClr val="FFFF00"/>
                </a:solidFill>
              </a:rPr>
              <a:t>(IPOTESI)</a:t>
            </a:r>
          </a:p>
          <a:p>
            <a:pPr marL="0" indent="0">
              <a:buNone/>
            </a:pPr>
            <a:r>
              <a:rPr lang="it-IT" sz="3000" dirty="0">
                <a:solidFill>
                  <a:srgbClr val="FFFF00"/>
                </a:solidFill>
              </a:rPr>
              <a:t>allora </a:t>
            </a:r>
          </a:p>
          <a:p>
            <a:pPr marL="0" indent="0" algn="ctr">
              <a:buNone/>
            </a:pPr>
            <a:endParaRPr lang="it-IT" dirty="0"/>
          </a:p>
          <a:p>
            <a:pPr marL="0" indent="0" algn="ctr">
              <a:buNone/>
            </a:pPr>
            <a:endParaRPr lang="it-IT" dirty="0"/>
          </a:p>
          <a:p>
            <a:pPr marL="0" indent="0">
              <a:buNone/>
            </a:pPr>
            <a:r>
              <a:rPr lang="it-IT" sz="3000" dirty="0">
                <a:solidFill>
                  <a:srgbClr val="FFFF00"/>
                </a:solidFill>
              </a:rPr>
              <a:t>(TESI)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603A4571-02EF-43EA-B0DD-44188CF8E7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9303" y="4769643"/>
            <a:ext cx="3243286" cy="1895489"/>
          </a:xfrm>
          <a:prstGeom prst="rect">
            <a:avLst/>
          </a:prstGeom>
        </p:spPr>
      </p:pic>
      <p:graphicFrame>
        <p:nvGraphicFramePr>
          <p:cNvPr id="6" name="Oggetto 5">
            <a:extLst>
              <a:ext uri="{FF2B5EF4-FFF2-40B4-BE49-F238E27FC236}">
                <a16:creationId xmlns:a16="http://schemas.microsoft.com/office/drawing/2014/main" id="{36863F8E-144A-440D-8C2E-4A7D9749779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99589" y="4086368"/>
          <a:ext cx="4425120" cy="863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041120" imgH="203040" progId="Equation.DSMT4">
                  <p:embed/>
                </p:oleObj>
              </mc:Choice>
              <mc:Fallback>
                <p:oleObj name="Equation" r:id="rId5" imgW="1041120" imgH="203040" progId="Equation.DSMT4">
                  <p:embed/>
                  <p:pic>
                    <p:nvPicPr>
                      <p:cNvPr id="6" name="Oggetto 5">
                        <a:extLst>
                          <a:ext uri="{FF2B5EF4-FFF2-40B4-BE49-F238E27FC236}">
                            <a16:creationId xmlns:a16="http://schemas.microsoft.com/office/drawing/2014/main" id="{36863F8E-144A-440D-8C2E-4A7D974977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299589" y="4086368"/>
                        <a:ext cx="4425120" cy="863438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114B19A4-E864-4188-96F7-DF7C867C368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53588273"/>
              </p:ext>
            </p:extLst>
          </p:nvPr>
        </p:nvGraphicFramePr>
        <p:xfrm>
          <a:off x="3299589" y="4086368"/>
          <a:ext cx="4425120" cy="863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041120" imgH="203040" progId="Equation.DSMT4">
                  <p:embed/>
                </p:oleObj>
              </mc:Choice>
              <mc:Fallback>
                <p:oleObj name="Equation" r:id="rId7" imgW="104112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299589" y="4086368"/>
                        <a:ext cx="4425120" cy="863438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236A585A-DF8F-4CB0-BE04-3793E4BF6A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671300" y="63373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530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219"/>
    </mc:Choice>
    <mc:Fallback xmlns="">
      <p:transition spd="slow" advTm="452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e">
  <a:themeElements>
    <a:clrScheme name="Ione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e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e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ppt/theme/theme2.xml><?xml version="1.0" encoding="utf-8"?>
<a:theme xmlns:a="http://schemas.openxmlformats.org/drawingml/2006/main" name="1_Ione">
  <a:themeElements>
    <a:clrScheme name="Ione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e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e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</TotalTime>
  <Words>333</Words>
  <Application>Microsoft Office PowerPoint</Application>
  <PresentationFormat>Widescreen</PresentationFormat>
  <Paragraphs>77</Paragraphs>
  <Slides>15</Slides>
  <Notes>0</Notes>
  <HiddenSlides>0</HiddenSlides>
  <MMClips>15</MMClips>
  <ScaleCrop>false</ScaleCrop>
  <HeadingPairs>
    <vt:vector size="8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2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21" baseType="lpstr">
      <vt:lpstr>Arial</vt:lpstr>
      <vt:lpstr>Century Gothic</vt:lpstr>
      <vt:lpstr>Wingdings 3</vt:lpstr>
      <vt:lpstr>Ione</vt:lpstr>
      <vt:lpstr>1_Ione</vt:lpstr>
      <vt:lpstr>Equation</vt:lpstr>
      <vt:lpstr>Quesito n.1</vt:lpstr>
      <vt:lpstr>Quesito n.1</vt:lpstr>
      <vt:lpstr>Quesito n.1</vt:lpstr>
      <vt:lpstr>Quesito n.1</vt:lpstr>
      <vt:lpstr>Quesito n. 2</vt:lpstr>
      <vt:lpstr>Quesito n. 2</vt:lpstr>
      <vt:lpstr>Quesito n. 2</vt:lpstr>
      <vt:lpstr>Quesito n. 3 – Completa il teorema</vt:lpstr>
      <vt:lpstr>Quesito n. 4 – Completa il teorema</vt:lpstr>
      <vt:lpstr>Quesito n. 3 – Risposta</vt:lpstr>
      <vt:lpstr>Quesito n. 4 – Risposta</vt:lpstr>
      <vt:lpstr>Insieme complementare</vt:lpstr>
      <vt:lpstr>Ad esempio …</vt:lpstr>
      <vt:lpstr>Quesito n. 5 : in generale                 e sotto opportune ipotesi</vt:lpstr>
      <vt:lpstr>Quesito n. 5  - Risposta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PRECORSO DI MATEMATICA</dc:title>
  <dc:creator>Margherita Barile</dc:creator>
  <cp:lastModifiedBy>Margherita Barile</cp:lastModifiedBy>
  <cp:revision>13</cp:revision>
  <cp:lastPrinted>2020-09-17T09:59:01Z</cp:lastPrinted>
  <dcterms:created xsi:type="dcterms:W3CDTF">2020-09-02T10:31:33Z</dcterms:created>
  <dcterms:modified xsi:type="dcterms:W3CDTF">2021-09-23T19:16:27Z</dcterms:modified>
</cp:coreProperties>
</file>