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305" r:id="rId10"/>
    <p:sldId id="306" r:id="rId11"/>
    <p:sldId id="332" r:id="rId12"/>
    <p:sldId id="304" r:id="rId13"/>
    <p:sldId id="307" r:id="rId14"/>
    <p:sldId id="308" r:id="rId15"/>
    <p:sldId id="309" r:id="rId16"/>
    <p:sldId id="263" r:id="rId17"/>
    <p:sldId id="264" r:id="rId18"/>
    <p:sldId id="310" r:id="rId19"/>
    <p:sldId id="311" r:id="rId20"/>
    <p:sldId id="270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3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79" autoAdjust="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54025-188E-4A18-A8A2-275753BFC13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339D5B-3C3B-43D5-9F6A-715DE3884E2E}">
      <dgm:prSet/>
      <dgm:spPr/>
      <dgm:t>
        <a:bodyPr/>
        <a:lstStyle/>
        <a:p>
          <a:r>
            <a:rPr lang="it-IT" dirty="0"/>
            <a:t>Si dice </a:t>
          </a:r>
          <a:r>
            <a:rPr lang="it-IT" b="1" dirty="0">
              <a:solidFill>
                <a:srgbClr val="FF0000"/>
              </a:solidFill>
            </a:rPr>
            <a:t>INSIEME VUOTO </a:t>
          </a:r>
          <a:r>
            <a:rPr lang="it-IT" dirty="0"/>
            <a:t>l’insieme privo di elementi (è unico!)</a:t>
          </a:r>
          <a:endParaRPr lang="en-US" dirty="0"/>
        </a:p>
      </dgm:t>
    </dgm:pt>
    <dgm:pt modelId="{27CE9D83-2166-4A9D-B601-9643634186BB}" type="parTrans" cxnId="{5E67BD90-5195-4B8B-8FC2-499D052844E2}">
      <dgm:prSet/>
      <dgm:spPr/>
      <dgm:t>
        <a:bodyPr/>
        <a:lstStyle/>
        <a:p>
          <a:endParaRPr lang="en-US"/>
        </a:p>
      </dgm:t>
    </dgm:pt>
    <dgm:pt modelId="{8FCBAF73-0D75-4278-9017-46C3E8D91066}" type="sibTrans" cxnId="{5E67BD90-5195-4B8B-8FC2-499D052844E2}">
      <dgm:prSet/>
      <dgm:spPr/>
      <dgm:t>
        <a:bodyPr/>
        <a:lstStyle/>
        <a:p>
          <a:endParaRPr lang="en-US"/>
        </a:p>
      </dgm:t>
    </dgm:pt>
    <dgm:pt modelId="{929A61CB-0908-45EC-BCB6-0CA3E27372B4}">
      <dgm:prSet/>
      <dgm:spPr/>
      <dgm:t>
        <a:bodyPr/>
        <a:lstStyle/>
        <a:p>
          <a:r>
            <a:rPr lang="it-IT"/>
            <a:t>L’insieme vuoto è incluso in ogni insieme.</a:t>
          </a:r>
          <a:endParaRPr lang="en-US"/>
        </a:p>
      </dgm:t>
    </dgm:pt>
    <dgm:pt modelId="{DD32A2F7-A713-49FC-A220-7A903507306B}" type="parTrans" cxnId="{1BB2B387-6BFC-41FF-9734-1EAD09A9640D}">
      <dgm:prSet/>
      <dgm:spPr/>
      <dgm:t>
        <a:bodyPr/>
        <a:lstStyle/>
        <a:p>
          <a:endParaRPr lang="en-US"/>
        </a:p>
      </dgm:t>
    </dgm:pt>
    <dgm:pt modelId="{C9C3790C-E282-4BFC-B943-F2BD4DE397CD}" type="sibTrans" cxnId="{1BB2B387-6BFC-41FF-9734-1EAD09A9640D}">
      <dgm:prSet/>
      <dgm:spPr/>
      <dgm:t>
        <a:bodyPr/>
        <a:lstStyle/>
        <a:p>
          <a:endParaRPr lang="en-US"/>
        </a:p>
      </dgm:t>
    </dgm:pt>
    <dgm:pt modelId="{61C1661D-6285-467B-A2B4-B22DC4FE6CAA}">
      <dgm:prSet/>
      <dgm:spPr/>
      <dgm:t>
        <a:bodyPr/>
        <a:lstStyle/>
        <a:p>
          <a:r>
            <a:rPr lang="it-IT" dirty="0"/>
            <a:t>Lo si denota con il simbolo</a:t>
          </a:r>
          <a:endParaRPr lang="en-US" dirty="0"/>
        </a:p>
      </dgm:t>
    </dgm:pt>
    <dgm:pt modelId="{4D29F123-66CF-4018-8931-0B6C1C61BF4D}" type="parTrans" cxnId="{A36EEBCA-5EB2-46CE-A801-A0A32D5C0AED}">
      <dgm:prSet/>
      <dgm:spPr/>
      <dgm:t>
        <a:bodyPr/>
        <a:lstStyle/>
        <a:p>
          <a:endParaRPr lang="en-US"/>
        </a:p>
      </dgm:t>
    </dgm:pt>
    <dgm:pt modelId="{7F8053BF-5BA5-4C4F-9104-347A831DE2F4}" type="sibTrans" cxnId="{A36EEBCA-5EB2-46CE-A801-A0A32D5C0AED}">
      <dgm:prSet/>
      <dgm:spPr/>
      <dgm:t>
        <a:bodyPr/>
        <a:lstStyle/>
        <a:p>
          <a:endParaRPr lang="en-US"/>
        </a:p>
      </dgm:t>
    </dgm:pt>
    <dgm:pt modelId="{2CE4909B-3FD9-48EF-8963-98C6A43A02F5}">
      <dgm:prSet custT="1"/>
      <dgm:spPr/>
      <dgm:t>
        <a:bodyPr/>
        <a:lstStyle/>
        <a:p>
          <a:pPr algn="ctr"/>
          <a:r>
            <a:rPr lang="it-IT" sz="9000" b="1" dirty="0">
              <a:solidFill>
                <a:srgbClr val="FF0000"/>
              </a:solidFill>
              <a:sym typeface="Symbol" panose="05050102010706020507" pitchFamily="18" charset="2"/>
            </a:rPr>
            <a:t></a:t>
          </a:r>
          <a:endParaRPr lang="en-US" sz="9000" b="1" dirty="0">
            <a:solidFill>
              <a:srgbClr val="FF0000"/>
            </a:solidFill>
          </a:endParaRPr>
        </a:p>
      </dgm:t>
    </dgm:pt>
    <dgm:pt modelId="{981650B2-95F0-432D-8FFD-1345536AC09C}" type="parTrans" cxnId="{5423536E-EE22-4D92-89C8-778512BE59B4}">
      <dgm:prSet/>
      <dgm:spPr/>
      <dgm:t>
        <a:bodyPr/>
        <a:lstStyle/>
        <a:p>
          <a:endParaRPr lang="en-US"/>
        </a:p>
      </dgm:t>
    </dgm:pt>
    <dgm:pt modelId="{ED82906C-5A55-4354-A707-132C02A44B75}" type="sibTrans" cxnId="{5423536E-EE22-4D92-89C8-778512BE59B4}">
      <dgm:prSet/>
      <dgm:spPr/>
      <dgm:t>
        <a:bodyPr/>
        <a:lstStyle/>
        <a:p>
          <a:endParaRPr lang="en-US"/>
        </a:p>
      </dgm:t>
    </dgm:pt>
    <dgm:pt modelId="{A38450B7-29CA-4BB3-827E-9251552ACEFB}" type="pres">
      <dgm:prSet presAssocID="{39F54025-188E-4A18-A8A2-275753BFC136}" presName="vert0" presStyleCnt="0">
        <dgm:presLayoutVars>
          <dgm:dir/>
          <dgm:animOne val="branch"/>
          <dgm:animLvl val="lvl"/>
        </dgm:presLayoutVars>
      </dgm:prSet>
      <dgm:spPr/>
    </dgm:pt>
    <dgm:pt modelId="{4CC5F443-E830-45D5-830E-CDA06F8612A5}" type="pres">
      <dgm:prSet presAssocID="{A0339D5B-3C3B-43D5-9F6A-715DE3884E2E}" presName="thickLine" presStyleLbl="alignNode1" presStyleIdx="0" presStyleCnt="4"/>
      <dgm:spPr/>
    </dgm:pt>
    <dgm:pt modelId="{04EED970-CE48-4C9B-9514-4F84E2DADC81}" type="pres">
      <dgm:prSet presAssocID="{A0339D5B-3C3B-43D5-9F6A-715DE3884E2E}" presName="horz1" presStyleCnt="0"/>
      <dgm:spPr/>
    </dgm:pt>
    <dgm:pt modelId="{D4447E85-DF1A-46CA-943A-EE56F714063C}" type="pres">
      <dgm:prSet presAssocID="{A0339D5B-3C3B-43D5-9F6A-715DE3884E2E}" presName="tx1" presStyleLbl="revTx" presStyleIdx="0" presStyleCnt="4"/>
      <dgm:spPr/>
    </dgm:pt>
    <dgm:pt modelId="{D0CC97EB-E30E-4A6A-90E5-D1D816D00D3C}" type="pres">
      <dgm:prSet presAssocID="{A0339D5B-3C3B-43D5-9F6A-715DE3884E2E}" presName="vert1" presStyleCnt="0"/>
      <dgm:spPr/>
    </dgm:pt>
    <dgm:pt modelId="{A70715E8-B724-4617-BE35-0DC1D78F3993}" type="pres">
      <dgm:prSet presAssocID="{929A61CB-0908-45EC-BCB6-0CA3E27372B4}" presName="thickLine" presStyleLbl="alignNode1" presStyleIdx="1" presStyleCnt="4"/>
      <dgm:spPr/>
    </dgm:pt>
    <dgm:pt modelId="{0613080C-F660-46E7-920B-27EA1E44318B}" type="pres">
      <dgm:prSet presAssocID="{929A61CB-0908-45EC-BCB6-0CA3E27372B4}" presName="horz1" presStyleCnt="0"/>
      <dgm:spPr/>
    </dgm:pt>
    <dgm:pt modelId="{783BF29B-AB64-4F9D-B42D-62D926C78869}" type="pres">
      <dgm:prSet presAssocID="{929A61CB-0908-45EC-BCB6-0CA3E27372B4}" presName="tx1" presStyleLbl="revTx" presStyleIdx="1" presStyleCnt="4"/>
      <dgm:spPr/>
    </dgm:pt>
    <dgm:pt modelId="{F5F3BB6B-A32F-4FDC-BFA5-3993BBEA6D2C}" type="pres">
      <dgm:prSet presAssocID="{929A61CB-0908-45EC-BCB6-0CA3E27372B4}" presName="vert1" presStyleCnt="0"/>
      <dgm:spPr/>
    </dgm:pt>
    <dgm:pt modelId="{11A3C957-947A-4A2F-A132-EB8157C5FCAB}" type="pres">
      <dgm:prSet presAssocID="{61C1661D-6285-467B-A2B4-B22DC4FE6CAA}" presName="thickLine" presStyleLbl="alignNode1" presStyleIdx="2" presStyleCnt="4"/>
      <dgm:spPr/>
    </dgm:pt>
    <dgm:pt modelId="{97D34E99-D429-48E2-B231-9C82140109F6}" type="pres">
      <dgm:prSet presAssocID="{61C1661D-6285-467B-A2B4-B22DC4FE6CAA}" presName="horz1" presStyleCnt="0"/>
      <dgm:spPr/>
    </dgm:pt>
    <dgm:pt modelId="{9281E73F-09FF-47F9-9FAF-3A7D524C2389}" type="pres">
      <dgm:prSet presAssocID="{61C1661D-6285-467B-A2B4-B22DC4FE6CAA}" presName="tx1" presStyleLbl="revTx" presStyleIdx="2" presStyleCnt="4"/>
      <dgm:spPr/>
    </dgm:pt>
    <dgm:pt modelId="{6999CA43-BFAE-4403-88C2-DA85B28005E1}" type="pres">
      <dgm:prSet presAssocID="{61C1661D-6285-467B-A2B4-B22DC4FE6CAA}" presName="vert1" presStyleCnt="0"/>
      <dgm:spPr/>
    </dgm:pt>
    <dgm:pt modelId="{D1389D22-BF61-407D-8D44-1BCA1E1B63AE}" type="pres">
      <dgm:prSet presAssocID="{2CE4909B-3FD9-48EF-8963-98C6A43A02F5}" presName="thickLine" presStyleLbl="alignNode1" presStyleIdx="3" presStyleCnt="4"/>
      <dgm:spPr/>
    </dgm:pt>
    <dgm:pt modelId="{A88C4F78-B00A-4921-9FE4-388F4F1BDE50}" type="pres">
      <dgm:prSet presAssocID="{2CE4909B-3FD9-48EF-8963-98C6A43A02F5}" presName="horz1" presStyleCnt="0"/>
      <dgm:spPr/>
    </dgm:pt>
    <dgm:pt modelId="{31090721-D517-4D67-836B-DD1260D9E681}" type="pres">
      <dgm:prSet presAssocID="{2CE4909B-3FD9-48EF-8963-98C6A43A02F5}" presName="tx1" presStyleLbl="revTx" presStyleIdx="3" presStyleCnt="4"/>
      <dgm:spPr/>
    </dgm:pt>
    <dgm:pt modelId="{9CC26E83-AF27-4536-8953-115554B5486E}" type="pres">
      <dgm:prSet presAssocID="{2CE4909B-3FD9-48EF-8963-98C6A43A02F5}" presName="vert1" presStyleCnt="0"/>
      <dgm:spPr/>
    </dgm:pt>
  </dgm:ptLst>
  <dgm:cxnLst>
    <dgm:cxn modelId="{58909C41-BC94-4336-B2B3-3A45B4335235}" type="presOf" srcId="{61C1661D-6285-467B-A2B4-B22DC4FE6CAA}" destId="{9281E73F-09FF-47F9-9FAF-3A7D524C2389}" srcOrd="0" destOrd="0" presId="urn:microsoft.com/office/officeart/2008/layout/LinedList"/>
    <dgm:cxn modelId="{5423536E-EE22-4D92-89C8-778512BE59B4}" srcId="{39F54025-188E-4A18-A8A2-275753BFC136}" destId="{2CE4909B-3FD9-48EF-8963-98C6A43A02F5}" srcOrd="3" destOrd="0" parTransId="{981650B2-95F0-432D-8FFD-1345536AC09C}" sibTransId="{ED82906C-5A55-4354-A707-132C02A44B75}"/>
    <dgm:cxn modelId="{1BB2B387-6BFC-41FF-9734-1EAD09A9640D}" srcId="{39F54025-188E-4A18-A8A2-275753BFC136}" destId="{929A61CB-0908-45EC-BCB6-0CA3E27372B4}" srcOrd="1" destOrd="0" parTransId="{DD32A2F7-A713-49FC-A220-7A903507306B}" sibTransId="{C9C3790C-E282-4BFC-B943-F2BD4DE397CD}"/>
    <dgm:cxn modelId="{D9964A89-6C3A-443C-BCFE-0E80B3F3666F}" type="presOf" srcId="{39F54025-188E-4A18-A8A2-275753BFC136}" destId="{A38450B7-29CA-4BB3-827E-9251552ACEFB}" srcOrd="0" destOrd="0" presId="urn:microsoft.com/office/officeart/2008/layout/LinedList"/>
    <dgm:cxn modelId="{9F32A68E-0EC1-4701-B9A8-F2D4FFD3FC17}" type="presOf" srcId="{2CE4909B-3FD9-48EF-8963-98C6A43A02F5}" destId="{31090721-D517-4D67-836B-DD1260D9E681}" srcOrd="0" destOrd="0" presId="urn:microsoft.com/office/officeart/2008/layout/LinedList"/>
    <dgm:cxn modelId="{5E67BD90-5195-4B8B-8FC2-499D052844E2}" srcId="{39F54025-188E-4A18-A8A2-275753BFC136}" destId="{A0339D5B-3C3B-43D5-9F6A-715DE3884E2E}" srcOrd="0" destOrd="0" parTransId="{27CE9D83-2166-4A9D-B601-9643634186BB}" sibTransId="{8FCBAF73-0D75-4278-9017-46C3E8D91066}"/>
    <dgm:cxn modelId="{4B656EB6-771E-4FCC-A5CC-430A63B55A96}" type="presOf" srcId="{A0339D5B-3C3B-43D5-9F6A-715DE3884E2E}" destId="{D4447E85-DF1A-46CA-943A-EE56F714063C}" srcOrd="0" destOrd="0" presId="urn:microsoft.com/office/officeart/2008/layout/LinedList"/>
    <dgm:cxn modelId="{A36EEBCA-5EB2-46CE-A801-A0A32D5C0AED}" srcId="{39F54025-188E-4A18-A8A2-275753BFC136}" destId="{61C1661D-6285-467B-A2B4-B22DC4FE6CAA}" srcOrd="2" destOrd="0" parTransId="{4D29F123-66CF-4018-8931-0B6C1C61BF4D}" sibTransId="{7F8053BF-5BA5-4C4F-9104-347A831DE2F4}"/>
    <dgm:cxn modelId="{5B121ED7-F376-429C-9F78-10BC8E70450C}" type="presOf" srcId="{929A61CB-0908-45EC-BCB6-0CA3E27372B4}" destId="{783BF29B-AB64-4F9D-B42D-62D926C78869}" srcOrd="0" destOrd="0" presId="urn:microsoft.com/office/officeart/2008/layout/LinedList"/>
    <dgm:cxn modelId="{71D8E1A5-D66F-4670-AA4F-83653587C069}" type="presParOf" srcId="{A38450B7-29CA-4BB3-827E-9251552ACEFB}" destId="{4CC5F443-E830-45D5-830E-CDA06F8612A5}" srcOrd="0" destOrd="0" presId="urn:microsoft.com/office/officeart/2008/layout/LinedList"/>
    <dgm:cxn modelId="{347C8693-579D-41FE-9E6D-6E26A5B7AF86}" type="presParOf" srcId="{A38450B7-29CA-4BB3-827E-9251552ACEFB}" destId="{04EED970-CE48-4C9B-9514-4F84E2DADC81}" srcOrd="1" destOrd="0" presId="urn:microsoft.com/office/officeart/2008/layout/LinedList"/>
    <dgm:cxn modelId="{C620DB88-AF33-43BC-9D5F-155693C2E772}" type="presParOf" srcId="{04EED970-CE48-4C9B-9514-4F84E2DADC81}" destId="{D4447E85-DF1A-46CA-943A-EE56F714063C}" srcOrd="0" destOrd="0" presId="urn:microsoft.com/office/officeart/2008/layout/LinedList"/>
    <dgm:cxn modelId="{1D289970-CCEE-429A-BE3C-C906E9F6AE45}" type="presParOf" srcId="{04EED970-CE48-4C9B-9514-4F84E2DADC81}" destId="{D0CC97EB-E30E-4A6A-90E5-D1D816D00D3C}" srcOrd="1" destOrd="0" presId="urn:microsoft.com/office/officeart/2008/layout/LinedList"/>
    <dgm:cxn modelId="{6DAA1CB4-B3E5-4BDB-9B4C-7BD4C5BEE9B1}" type="presParOf" srcId="{A38450B7-29CA-4BB3-827E-9251552ACEFB}" destId="{A70715E8-B724-4617-BE35-0DC1D78F3993}" srcOrd="2" destOrd="0" presId="urn:microsoft.com/office/officeart/2008/layout/LinedList"/>
    <dgm:cxn modelId="{61B72678-A07F-4648-93CD-F5E7B2A00D6C}" type="presParOf" srcId="{A38450B7-29CA-4BB3-827E-9251552ACEFB}" destId="{0613080C-F660-46E7-920B-27EA1E44318B}" srcOrd="3" destOrd="0" presId="urn:microsoft.com/office/officeart/2008/layout/LinedList"/>
    <dgm:cxn modelId="{DD5B906A-CD1A-46B5-A732-E23856423FF4}" type="presParOf" srcId="{0613080C-F660-46E7-920B-27EA1E44318B}" destId="{783BF29B-AB64-4F9D-B42D-62D926C78869}" srcOrd="0" destOrd="0" presId="urn:microsoft.com/office/officeart/2008/layout/LinedList"/>
    <dgm:cxn modelId="{F3B1B980-2AE4-4D1C-AC79-EA45C0C4E859}" type="presParOf" srcId="{0613080C-F660-46E7-920B-27EA1E44318B}" destId="{F5F3BB6B-A32F-4FDC-BFA5-3993BBEA6D2C}" srcOrd="1" destOrd="0" presId="urn:microsoft.com/office/officeart/2008/layout/LinedList"/>
    <dgm:cxn modelId="{7A596A54-2B72-4A75-BA5F-A8728D18EAB4}" type="presParOf" srcId="{A38450B7-29CA-4BB3-827E-9251552ACEFB}" destId="{11A3C957-947A-4A2F-A132-EB8157C5FCAB}" srcOrd="4" destOrd="0" presId="urn:microsoft.com/office/officeart/2008/layout/LinedList"/>
    <dgm:cxn modelId="{66E4761F-F8D5-46CD-BD62-63DC164DB3F5}" type="presParOf" srcId="{A38450B7-29CA-4BB3-827E-9251552ACEFB}" destId="{97D34E99-D429-48E2-B231-9C82140109F6}" srcOrd="5" destOrd="0" presId="urn:microsoft.com/office/officeart/2008/layout/LinedList"/>
    <dgm:cxn modelId="{57F13C92-3F9E-42AB-9C54-12313AE7951A}" type="presParOf" srcId="{97D34E99-D429-48E2-B231-9C82140109F6}" destId="{9281E73F-09FF-47F9-9FAF-3A7D524C2389}" srcOrd="0" destOrd="0" presId="urn:microsoft.com/office/officeart/2008/layout/LinedList"/>
    <dgm:cxn modelId="{077DAED6-8757-4D5F-9300-7FB281A595AE}" type="presParOf" srcId="{97D34E99-D429-48E2-B231-9C82140109F6}" destId="{6999CA43-BFAE-4403-88C2-DA85B28005E1}" srcOrd="1" destOrd="0" presId="urn:microsoft.com/office/officeart/2008/layout/LinedList"/>
    <dgm:cxn modelId="{54715155-52DE-4E68-97FC-B0769D00C13B}" type="presParOf" srcId="{A38450B7-29CA-4BB3-827E-9251552ACEFB}" destId="{D1389D22-BF61-407D-8D44-1BCA1E1B63AE}" srcOrd="6" destOrd="0" presId="urn:microsoft.com/office/officeart/2008/layout/LinedList"/>
    <dgm:cxn modelId="{35F48CCA-9C9E-4FF2-BF8A-8744469F6E91}" type="presParOf" srcId="{A38450B7-29CA-4BB3-827E-9251552ACEFB}" destId="{A88C4F78-B00A-4921-9FE4-388F4F1BDE50}" srcOrd="7" destOrd="0" presId="urn:microsoft.com/office/officeart/2008/layout/LinedList"/>
    <dgm:cxn modelId="{2AA33AF7-5C9B-4B1E-B93B-0246E1F9147C}" type="presParOf" srcId="{A88C4F78-B00A-4921-9FE4-388F4F1BDE50}" destId="{31090721-D517-4D67-836B-DD1260D9E681}" srcOrd="0" destOrd="0" presId="urn:microsoft.com/office/officeart/2008/layout/LinedList"/>
    <dgm:cxn modelId="{425C50EE-976A-4C58-B883-06239CDD87B7}" type="presParOf" srcId="{A88C4F78-B00A-4921-9FE4-388F4F1BDE50}" destId="{9CC26E83-AF27-4536-8953-115554B548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5F443-E830-45D5-830E-CDA06F8612A5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47E85-DF1A-46CA-943A-EE56F714063C}">
      <dsp:nvSpPr>
        <dsp:cNvPr id="0" name=""/>
        <dsp:cNvSpPr/>
      </dsp:nvSpPr>
      <dsp:spPr>
        <a:xfrm>
          <a:off x="0" y="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Si dice </a:t>
          </a:r>
          <a:r>
            <a:rPr lang="it-IT" sz="3200" b="1" kern="1200" dirty="0">
              <a:solidFill>
                <a:srgbClr val="FF0000"/>
              </a:solidFill>
            </a:rPr>
            <a:t>INSIEME VUOTO </a:t>
          </a:r>
          <a:r>
            <a:rPr lang="it-IT" sz="3200" kern="1200" dirty="0"/>
            <a:t>l’insieme privo di elementi (è unico!)</a:t>
          </a:r>
          <a:endParaRPr lang="en-US" sz="3200" kern="1200" dirty="0"/>
        </a:p>
      </dsp:txBody>
      <dsp:txXfrm>
        <a:off x="0" y="0"/>
        <a:ext cx="6496050" cy="1143000"/>
      </dsp:txXfrm>
    </dsp:sp>
    <dsp:sp modelId="{A70715E8-B724-4617-BE35-0DC1D78F3993}">
      <dsp:nvSpPr>
        <dsp:cNvPr id="0" name=""/>
        <dsp:cNvSpPr/>
      </dsp:nvSpPr>
      <dsp:spPr>
        <a:xfrm>
          <a:off x="0" y="1143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43578"/>
              <a:satOff val="2739"/>
              <a:lumOff val="-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BF29B-AB64-4F9D-B42D-62D926C78869}">
      <dsp:nvSpPr>
        <dsp:cNvPr id="0" name=""/>
        <dsp:cNvSpPr/>
      </dsp:nvSpPr>
      <dsp:spPr>
        <a:xfrm>
          <a:off x="0" y="1143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L’insieme vuoto è incluso in ogni insieme.</a:t>
          </a:r>
          <a:endParaRPr lang="en-US" sz="3200" kern="1200"/>
        </a:p>
      </dsp:txBody>
      <dsp:txXfrm>
        <a:off x="0" y="1143000"/>
        <a:ext cx="6496050" cy="1143000"/>
      </dsp:txXfrm>
    </dsp:sp>
    <dsp:sp modelId="{11A3C957-947A-4A2F-A132-EB8157C5FCAB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887157"/>
              <a:satOff val="5477"/>
              <a:lumOff val="-7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81E73F-09FF-47F9-9FAF-3A7D524C2389}">
      <dsp:nvSpPr>
        <dsp:cNvPr id="0" name=""/>
        <dsp:cNvSpPr/>
      </dsp:nvSpPr>
      <dsp:spPr>
        <a:xfrm>
          <a:off x="0" y="2286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Lo si denota con il simbolo</a:t>
          </a:r>
          <a:endParaRPr lang="en-US" sz="3200" kern="1200" dirty="0"/>
        </a:p>
      </dsp:txBody>
      <dsp:txXfrm>
        <a:off x="0" y="2286000"/>
        <a:ext cx="6496050" cy="1143000"/>
      </dsp:txXfrm>
    </dsp:sp>
    <dsp:sp modelId="{D1389D22-BF61-407D-8D44-1BCA1E1B63AE}">
      <dsp:nvSpPr>
        <dsp:cNvPr id="0" name=""/>
        <dsp:cNvSpPr/>
      </dsp:nvSpPr>
      <dsp:spPr>
        <a:xfrm>
          <a:off x="0" y="3429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90721-D517-4D67-836B-DD1260D9E681}">
      <dsp:nvSpPr>
        <dsp:cNvPr id="0" name=""/>
        <dsp:cNvSpPr/>
      </dsp:nvSpPr>
      <dsp:spPr>
        <a:xfrm>
          <a:off x="0" y="3429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0" tIns="342900" rIns="342900" bIns="342900" numCol="1" spcCol="1270" anchor="t" anchorCtr="0">
          <a:noAutofit/>
        </a:bodyPr>
        <a:lstStyle/>
        <a:p>
          <a:pPr marL="0" lvl="0" indent="0" algn="ctr" defTabSz="4000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0" b="1" kern="1200" dirty="0">
              <a:solidFill>
                <a:srgbClr val="FF0000"/>
              </a:solidFill>
              <a:sym typeface="Symbol" panose="05050102010706020507" pitchFamily="18" charset="2"/>
            </a:rPr>
            <a:t></a:t>
          </a:r>
          <a:endParaRPr lang="en-US" sz="9000" b="1" kern="1200" dirty="0">
            <a:solidFill>
              <a:srgbClr val="FF0000"/>
            </a:solidFill>
          </a:endParaRPr>
        </a:p>
      </dsp:txBody>
      <dsp:txXfrm>
        <a:off x="0" y="3429000"/>
        <a:ext cx="649605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0:22:58.70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0:23:04.7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164 1,'7'1,"1"-1,-1 1,0 0,0 0,0 1,0 0,0 0,0 1,0 0,-1 0,2 2,9 6,-1 0,0 1,4 6,18 14,25 13,-59-41,0 0,0 0,0 1,0 0,-1 0,1 0,-1 0,-1 0,1 0,-1 1,2 3,13 27,-1-10,5 10,5 11,-26-47,0 1,1-1,-1 0,0 1,0-1,1 1,-1-1,0 1,0-1,0 1,0-1,0 1,1-1,-1 1,0 0,0-1,0 1,0-1,-1 1,1-1,0 1,0-1,0 1,0-1,0 1,-1-1,1 1,0-1,0 1,-1-1,1 1,0-1,-1 1,0-1,0 0,1 0,-1 0,0 0,1 0,-1 0,0 0,0 0,1 0,-1 0,0 0,1 0,-1 0,0 0,1-1,-1 1,0 0,1-1,-1 1,1 0,-1-1,0 1,1-1,-1 0,-23-21,1-1,1-1,1-2,-3-5,-37-44,33 44,-2 2,-19-14,42 37,0 2,0-1,-1 1,0 0,-3-1,6 3,1 0,0 1,0 0,-1 0,1 0,0 0,-1 1,1-1,-1 1,1 0,-2 1,6-1,0 0,0 0,0 0,0 0,0 0,0 0,0 0,-1 0,1 0,0 0,0 0,0 0,0 1,0-1,0 0,0 0,0 0,0 0,0 0,0 0,-1 0,1 1,0-1,0 0,0 0,0 0,0 0,0 0,0 0,0 1,0-1,0 0,0 0,0 0,0 0,0 0,0 0,0 1,1-1,-1 0,0 0,0 0,0 0,0 0,0 0,0 0,0 1,0-1,0 0,0 0,0 0,1 0,-1 0,0 0,0 0,0 0,0 0,0 0,0 0,1 0,-1 0,0 0,0 0,0 0,0 0,0 0,9 6,132 64,-125-61,64 38,-66-38,-1 1,0 0,-1 0,7 9,11 22,-15-19,-15-22,1 1,0 0,-1-1,1 1,-1 0,1-1,-1 1,0 0,1 0,-1 0,0-1,1 1,-1 0,0 0,0 0,0 0,0-1,0 1,0 0,0 0,0 0,0 0,0 0,-1-1,1 1,0 0,-1 0,0 0,0 0,1 0,-1-1,0 1,0 0,0-1,0 1,0-1,0 1,0-1,0 1,0-1,0 0,-1 0,1 0,0 1,-8 0,1-1,-1 0,1 0,0-1,-1 0,-8-1,1 0,-1-2,1 0,0-1,0 0,1-1,0-1,0 0,0-2,1 1,-2-3,-8-9,19 14,0 1,-1 1,1-1,-1 1,0 0,-1 0,1 1,-1-1,1 2,-4-2,4 3,-19-5,25 6,-1 0,1 0,-1 0,0 0,1-1,-1 1,1 0,-1 0,1-1,-1 1,1 0,-1-1,1 1,-1 0,1-1,0 1,-1-1,1 1,0 0,-1-1,1 1,0-1,-1 1,1-1,0 0,0 1,0-1,-1 1,1-1,0 1,0-1,0 1,0-1,0 0,0 1,1-1,-1 1,0 0,1-1,-1 1,1 0,-1-1,0 1,1 0,-1 0,1 0,-1-1,1 1,-1 0,1 0,-1 0,1 0,-1 0,1 0,-1 0,0 0,1 0,-1 0,1 0,-1 0,1 0,-1 0,1 1,-1-1,16 5,31 15,22 16,-27-14,43 17,0-3,-84-36,2 0,0 1,0 0,0 1,0-1,0 0,-1 1,1-1,0 1,-1 0,1 0,-1 0,0 0,0 1,-2-3,0 0,0 0,1 1,-1-1,0 0,0 0,0 1,0-1,-1 0,1 0,0 0,0 1,0-1,0 0,0 0,0 1,0-1,0 0,0 0,-1 0,1 0,0 1,0-1,0 0,0 0,0 0,-1 0,1 1,0-1,0 0,0 0,-1 0,1 0,0 0,0 0,-1 0,1 0,0 0,0 0,0 0,-1 0,1 0,0 0,0 0,-1 0,1 0,0 0,0 0,0 0,-1 0,1 0,0 0,0 0,-15-2,-38-11,1-3,1-2,-10-7,47 20,1-2,0 0,1-1,0 0,0 0,1-2,0 1,-5-7,-27-23,37 35,10 5,8 5,16 3,0 1,-1 1,0 1,-1 2,0 1,-2 0,1 2,4 6,-18-13,6 3,-2 2,9 9,-20-20,0 1,0 0,-1 0,0 0,0 0,0 1,-1-1,1 1,-1-1,-1 1,1 3,-1-9,-1 1,0 0,0 0,0-1,1 1,-1 0,0 0,0-1,0 1,0 0,0 0,-1-1,1 1,0 0,0 0,0-1,-1 1,1 0,0-1,-1 2,1-2,-1 0,1 0,-1 0,1 0,-1 0,1 0,0 0,-1 0,1 0,-1 0,1 0,-1 0,1 0,0 0,-1 0,1-1,0 1,-1 0,1 0,-1 0,1-1,0 1,-1 0,1 0,0-1,-5-2,1-1,1 0,-1 0,0 0,1 0,-12-17,1 0,1-1,1 0,-5-15,11 23,1-1,0 0,2-1,-1 1,2 0,0-1,1 0,0 0,1 4,1-21,-1 33,1 0,-1-1,0 1,0 0,0 0,0-1,0 1,0 0,0-1,1 1,-1 0,0 0,0-1,0 1,1 0,-1 0,0-1,0 1,1 0,-1 0,0 0,0-1,1 1,-1 0,0 0,1 0,-1 0,0 0,1 0,-1 0,0 0,1 0,-1 0,0 0,1 0,-1 0,0 0,0 0,1 0,-1 0,0 0,1 0,-1 0,0 0,1 1,-1-1,17 10,-14-8,39 30,-23-18,0 0,1-1,11 5,-28-17,12 6,-1 0,0 1,-1 1,1 0,5 6,-2-2,-12-9,-11-11,-20-17,-1 1,-7-4,19 17,-1 0,1 1,-2 1,1 1,-7-3,-8 1,-12-2,18 5,0-1,-16-8,8 3,-1 1,-21-3,45 12,-22-6,9 3,0 0,-3-4,26 9,-1 0,0 0,1 0,-1-1,0 1,0 0,1-1,-1 1,0-1,1 1,-1-1,1 1,-1-1,1 1,-1-1,1 1,-1-1,1 1,0-1,0 1,0 0,0 0,0-1,1 1,-1 0,0 0,0-1,0 1,0 0,0 0,1 0,-1-1,0 1,0 0,0 0,0 0,1 0,-1-1,0 1,0 0,1 0,-1 0,0 0,0 0,1 0,-1 0,0 0,0 0,27-5,-6 4,1 1,-1 1,0 1,17 3,83 23,-117-27,42 14,0 3,-1 1,33 20,-76-38,54 28,46 32,-98-58,-1 0,1 0,0 1,-1-1,0 1,0-1,0 1,0 0,-1 0,0 0,1 1,-3-4,1 0,-1 0,1 0,-1 1,0-1,1 0,-1 0,0 0,0 1,0-1,0 0,0 0,0 0,0 1,0-1,-1 0,1 0,0 0,-1 1,1-1,-1 0,1 0,-1 0,1 0,-1 0,0 0,0 0,0 0,1 0,-1-1,0 1,0 0,0 0,0-1,0 1,0 0,0-1,-1 0,1 1,0-1,0 1,0-1,0 0,-1 0,-10 2,1 0,-1-1,0 0,1-1,-1 0,-9-2,-11 0,24 1,1 0,0 0,-1 0,1-1,0 0,0-1,-2-1,-46-23,48 23,4 2,-4-1,1 0,0-1,-1 0,2 0,-1 0,0-1,1 0,-1-1,1-2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0:26:39.273"/>
    </inkml:context>
    <inkml:brush xml:id="br0">
      <inkml:brushProperty name="width" value="0.1" units="cm"/>
      <inkml:brushProperty name="height" value="0.1" units="cm"/>
      <inkml:brushProperty name="color" value="#107FBC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0:26:40.438"/>
    </inkml:context>
    <inkml:brush xml:id="br0">
      <inkml:brushProperty name="width" value="0.1" units="cm"/>
      <inkml:brushProperty name="height" value="0.1" units="cm"/>
      <inkml:brushProperty name="color" value="#107FBC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0:26:44.195"/>
    </inkml:context>
    <inkml:brush xml:id="br0">
      <inkml:brushProperty name="width" value="0.1" units="cm"/>
      <inkml:brushProperty name="height" value="0.1" units="cm"/>
      <inkml:brushProperty name="color" value="#107FBC"/>
      <inkml:brushProperty name="ignorePressure" value="1"/>
    </inkml:brush>
  </inkml:definitions>
  <inkml:trace contextRef="#ctx0" brushRef="#br0">195 87,'-1'1,"-1"-1,0 1,0-1,1 1,-1 0,0 0,1 0,-1 0,0 0,1 0,-2 2,-14 8,6-9,0 1,0-1,-1-1,-6 0,6 0,-1 0,1 1,-11 2,-1 1,24-5,-1 0,1 0,-1 0,1 0,-1 0,1 0,-1 0,1 0,-1 0,1 0,-1 0,1 0,-1-1,1 1,-1 0,1 0,0 0,-1-1,1 1,0-1,0 1,0-1,0 1,0-1,0 1,0 0,0-1,0 1,0-1,0 1,0 0,0-1,1 1,-1-1,0 1,0 0,0-1,1 1,-1 0,0-1,0 1,1 0,-1 0,0-1,1 1,-1 0,10-9,0 0,1 1,-1 0,2 1,2-2,-4 3,1 0,-1 0,1 1,0 1,1 0,-1 0,1 1,0 0,0 1,0 1,8-1,11 3,-22 0,0 0,0-1,1-1,-1 1,0-1,0-1,0 0,6-2,-8 2,-1-1,0 1,0-1,0 2,0-1,0 1,0 0,0 0,4 0,-36 18,19-12,-1-1,1 1,-1 1,1-1,-7 8,8-8,0 0,-1 1,0-2,0 1,-1-1,1 0,-5 1,1 0,1 0,0 0,1 1,-1 1,-90 70,89-65,11-12,0 0,0 0,0 0,0 0,0 0,0 1,0-1,0 0,0 0,0 0,-1 0,1 0,0 0,0 0,0 0,0 0,0 0,0 0,0 0,0 0,0 0,1 0,-1 0,0 0,0 1,0-1,0 0,0 0,0 0,0 0,0 0,0 0,0 0,0 0,0 0,0 0,0 0,0 0,0 0,0 0,0 0,0 0,0 0,0 0,0 0,0 0,0 0,0 0,1 0,-1 0,0 0,0 0,0 0,0 0,0 0,0 0,0 0,0 0,0 0,0 0,0 0,0 0,0 0,9-5,39-31,-28 20,0 1,13-7,20-9,-39 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0:26:47.930"/>
    </inkml:context>
    <inkml:brush xml:id="br0">
      <inkml:brushProperty name="width" value="0.1" units="cm"/>
      <inkml:brushProperty name="height" value="0.1" units="cm"/>
      <inkml:brushProperty name="color" value="#107FBC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0:26:49.769"/>
    </inkml:context>
    <inkml:brush xml:id="br0">
      <inkml:brushProperty name="width" value="0.1" units="cm"/>
      <inkml:brushProperty name="height" value="0.1" units="cm"/>
      <inkml:brushProperty name="color" value="#107FBC"/>
      <inkml:brushProperty name="ignorePressure" value="1"/>
    </inkml:brush>
  </inkml:definitions>
  <inkml:trace contextRef="#ctx0" brushRef="#br0">16 147,'-1'-16,"-1"0,-3-16,-2-22,6 26,1 28,0 0,0 0,0 0,0 0,0 0,0 0,0 0,0 0,0 0,0 0,0 0,0 0,0 0,0 0,0 0,1 0,-1 0,0 0,0 0,0 0,0 0,0 0,0 0,0 0,0 0,0 0,0 0,0 0,0 0,0 0,0 0,0 0,0 0,0 0,0 0,0 0,0 0,0 0,0 0,0 0,0 0,3 7,2 11,-1-1,-1 0,2 0,0 0,1 0,3 4,-6-14,1 0,0-1,1 1,-1-1,1 1,0-1,1-1,-1 1,1-1,0 0,1 0,6 3,-13-7,1-1,0 1,0-1,-1 1,1-1,0 0,0 1,0-1,0 0,0 0,-1 1,1-1,0 0,0 0,0 0,0 0,0 0,0-1,-1 1,1 0,0 0,0 0,0-1,0 1,-1 0,1-1,0 0,1 0,-1 0,0 0,0-1,0 1,0-1,0 1,0-1,0 1,-1-1,1 0,0 1,-1-1,1-1,1-7,-1 0,0 0,0 0,-1-6,-1 6,0 0,0 0,-1 0,-1-2,-3-14,4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4F946-666F-473A-B9D2-44545EB65655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04EAE-D064-4076-9758-F59859768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43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6C9A-B0D5-4197-9755-1CF46E8B525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4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6C9A-B0D5-4197-9755-1CF46E8B525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18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9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35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44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68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07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879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2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308-5FE0-4DB4-8058-E875CFD07751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F3BA-F7FB-4F87-971E-BF84279A32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7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22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8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84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39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36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4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5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100DA-F7CB-4B28-B10E-D2D2FEC8A06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F467-9B47-4C41-AB27-A3574C3A8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044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Libri%20miei\ipertesto.pdf#Hay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4.xml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customXml" Target="../ink/ink6.xml"/><Relationship Id="rId10" Type="http://schemas.openxmlformats.org/officeDocument/2006/relationships/customXml" Target="../ink/ink3.xml"/><Relationship Id="rId4" Type="http://schemas.microsoft.com/office/2017/06/relationships/model3d" Target="../media/model3d1.glb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BB633-9874-47F3-ABC5-4765CDC9B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it-IT"/>
              <a:t>PRECORSO DI MATEMATICA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4D8397-CC54-4433-9178-1798CE23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Lezione 2 – Gli INSIEMI</a:t>
            </a:r>
          </a:p>
        </p:txBody>
      </p:sp>
    </p:spTree>
    <p:extLst>
      <p:ext uri="{BB962C8B-B14F-4D97-AF65-F5344CB8AC3E}">
        <p14:creationId xmlns:p14="http://schemas.microsoft.com/office/powerpoint/2010/main" val="126489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79FEC-B0F3-41FF-974B-A19C59C5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897" y="629266"/>
            <a:ext cx="6123955" cy="1641986"/>
          </a:xfrm>
        </p:spPr>
        <p:txBody>
          <a:bodyPr>
            <a:normAutofit/>
          </a:bodyPr>
          <a:lstStyle/>
          <a:p>
            <a:r>
              <a:rPr lang="it-IT" dirty="0"/>
              <a:t>Inclusione tra insiemi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8E08E-15A0-4613-8231-992F70D2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880" y="2438400"/>
            <a:ext cx="8485120" cy="4236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Dati due insiemi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</a:t>
            </a:r>
            <a:r>
              <a:rPr lang="it-IT" dirty="0"/>
              <a:t>, se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92D050"/>
                </a:solidFill>
              </a:rPr>
              <a:t>ogni elemento di </a:t>
            </a:r>
            <a:r>
              <a:rPr lang="it-IT" sz="3000" b="1" i="1" dirty="0">
                <a:solidFill>
                  <a:srgbClr val="92D050"/>
                </a:solidFill>
              </a:rPr>
              <a:t>X</a:t>
            </a:r>
            <a:r>
              <a:rPr lang="it-IT" sz="3000" b="1" dirty="0">
                <a:solidFill>
                  <a:srgbClr val="92D050"/>
                </a:solidFill>
              </a:rPr>
              <a:t> è anche elemento di </a:t>
            </a:r>
            <a:r>
              <a:rPr lang="it-IT" sz="3000" b="1" i="1" dirty="0">
                <a:solidFill>
                  <a:srgbClr val="92D050"/>
                </a:solidFill>
              </a:rPr>
              <a:t>Y</a:t>
            </a:r>
            <a:r>
              <a:rPr lang="it-IT" sz="3000" b="1" dirty="0">
                <a:solidFill>
                  <a:srgbClr val="92D050"/>
                </a:solidFill>
              </a:rPr>
              <a:t>,</a:t>
            </a:r>
          </a:p>
          <a:p>
            <a:pPr marL="0" indent="0">
              <a:buNone/>
            </a:pPr>
            <a:r>
              <a:rPr lang="it-IT" dirty="0"/>
              <a:t>si scrive anche</a:t>
            </a:r>
          </a:p>
          <a:p>
            <a:pPr marL="0" indent="0" algn="ctr">
              <a:buNone/>
            </a:pPr>
            <a:r>
              <a:rPr lang="it-IT" sz="4000" b="1" i="1" dirty="0">
                <a:solidFill>
                  <a:srgbClr val="92D050"/>
                </a:solidFill>
              </a:rPr>
              <a:t>Y</a:t>
            </a:r>
            <a:r>
              <a:rPr lang="it-IT" sz="4000" b="1" dirty="0">
                <a:solidFill>
                  <a:srgbClr val="92D050"/>
                </a:solidFill>
                <a:sym typeface="Symbol" panose="05050102010706020507" pitchFamily="18" charset="2"/>
              </a:rPr>
              <a:t> </a:t>
            </a:r>
            <a:r>
              <a:rPr lang="it-IT" sz="4000" b="1" i="1" dirty="0">
                <a:solidFill>
                  <a:srgbClr val="92D050"/>
                </a:solidFill>
                <a:sym typeface="Symbol" panose="05050102010706020507" pitchFamily="18" charset="2"/>
              </a:rPr>
              <a:t>X</a:t>
            </a:r>
            <a:endParaRPr lang="it-IT" sz="4000" b="1" i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dirty="0"/>
              <a:t>e si dice che </a:t>
            </a:r>
          </a:p>
          <a:p>
            <a:r>
              <a:rPr lang="it-IT" i="1" dirty="0"/>
              <a:t>Y è </a:t>
            </a:r>
            <a:r>
              <a:rPr lang="it-IT" dirty="0" err="1"/>
              <a:t>sovrainsieme</a:t>
            </a:r>
            <a:r>
              <a:rPr lang="it-IT" dirty="0"/>
              <a:t> di </a:t>
            </a:r>
            <a:r>
              <a:rPr lang="it-IT" i="1" dirty="0"/>
              <a:t>X</a:t>
            </a:r>
            <a:r>
              <a:rPr lang="it-IT" dirty="0"/>
              <a:t> (</a:t>
            </a:r>
            <a:r>
              <a:rPr lang="it-IT" i="1" dirty="0"/>
              <a:t>raro</a:t>
            </a:r>
            <a:r>
              <a:rPr lang="it-IT" dirty="0"/>
              <a:t>)</a:t>
            </a:r>
            <a:endParaRPr lang="it-IT" i="1" dirty="0"/>
          </a:p>
          <a:p>
            <a:r>
              <a:rPr lang="it-IT" i="1" dirty="0"/>
              <a:t>Y  </a:t>
            </a:r>
            <a:r>
              <a:rPr lang="it-IT" dirty="0"/>
              <a:t>include  </a:t>
            </a:r>
            <a:r>
              <a:rPr lang="it-IT" i="1" dirty="0"/>
              <a:t>X</a:t>
            </a:r>
          </a:p>
          <a:p>
            <a:r>
              <a:rPr lang="it-IT" i="1" dirty="0"/>
              <a:t>Y </a:t>
            </a:r>
            <a:r>
              <a:rPr lang="it-IT" dirty="0"/>
              <a:t>contiene </a:t>
            </a:r>
            <a:r>
              <a:rPr lang="it-IT" i="1" dirty="0"/>
              <a:t>X</a:t>
            </a:r>
            <a:endParaRPr lang="it-IT" dirty="0"/>
          </a:p>
        </p:txBody>
      </p:sp>
      <p:pic>
        <p:nvPicPr>
          <p:cNvPr id="4098" name="Picture 2" descr="Subset - Wikipedia">
            <a:extLst>
              <a:ext uri="{FF2B5EF4-FFF2-40B4-BE49-F238E27FC236}">
                <a16:creationId xmlns:a16="http://schemas.microsoft.com/office/drawing/2014/main" id="{61686680-4428-45FE-A88E-5DB1A392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" y="3367953"/>
            <a:ext cx="3157128" cy="2166938"/>
          </a:xfrm>
          <a:prstGeom prst="rect">
            <a:avLst/>
          </a:prstGeom>
          <a:noFill/>
          <a:ln w="50800" cap="rnd" cmpd="tri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57128"/>
                      <a:gd name="connsiteY0" fmla="*/ 0 h 2166938"/>
                      <a:gd name="connsiteX1" fmla="*/ 494617 w 3157128"/>
                      <a:gd name="connsiteY1" fmla="*/ 0 h 2166938"/>
                      <a:gd name="connsiteX2" fmla="*/ 926091 w 3157128"/>
                      <a:gd name="connsiteY2" fmla="*/ 0 h 2166938"/>
                      <a:gd name="connsiteX3" fmla="*/ 1515421 w 3157128"/>
                      <a:gd name="connsiteY3" fmla="*/ 0 h 2166938"/>
                      <a:gd name="connsiteX4" fmla="*/ 2010038 w 3157128"/>
                      <a:gd name="connsiteY4" fmla="*/ 0 h 2166938"/>
                      <a:gd name="connsiteX5" fmla="*/ 2504655 w 3157128"/>
                      <a:gd name="connsiteY5" fmla="*/ 0 h 2166938"/>
                      <a:gd name="connsiteX6" fmla="*/ 3157128 w 3157128"/>
                      <a:gd name="connsiteY6" fmla="*/ 0 h 2166938"/>
                      <a:gd name="connsiteX7" fmla="*/ 3157128 w 3157128"/>
                      <a:gd name="connsiteY7" fmla="*/ 498396 h 2166938"/>
                      <a:gd name="connsiteX8" fmla="*/ 3157128 w 3157128"/>
                      <a:gd name="connsiteY8" fmla="*/ 1040130 h 2166938"/>
                      <a:gd name="connsiteX9" fmla="*/ 3157128 w 3157128"/>
                      <a:gd name="connsiteY9" fmla="*/ 1538526 h 2166938"/>
                      <a:gd name="connsiteX10" fmla="*/ 3157128 w 3157128"/>
                      <a:gd name="connsiteY10" fmla="*/ 2166938 h 2166938"/>
                      <a:gd name="connsiteX11" fmla="*/ 2630940 w 3157128"/>
                      <a:gd name="connsiteY11" fmla="*/ 2166938 h 2166938"/>
                      <a:gd name="connsiteX12" fmla="*/ 2136323 w 3157128"/>
                      <a:gd name="connsiteY12" fmla="*/ 2166938 h 2166938"/>
                      <a:gd name="connsiteX13" fmla="*/ 1546993 w 3157128"/>
                      <a:gd name="connsiteY13" fmla="*/ 2166938 h 2166938"/>
                      <a:gd name="connsiteX14" fmla="*/ 957662 w 3157128"/>
                      <a:gd name="connsiteY14" fmla="*/ 2166938 h 2166938"/>
                      <a:gd name="connsiteX15" fmla="*/ 494617 w 3157128"/>
                      <a:gd name="connsiteY15" fmla="*/ 2166938 h 2166938"/>
                      <a:gd name="connsiteX16" fmla="*/ 0 w 3157128"/>
                      <a:gd name="connsiteY16" fmla="*/ 2166938 h 2166938"/>
                      <a:gd name="connsiteX17" fmla="*/ 0 w 3157128"/>
                      <a:gd name="connsiteY17" fmla="*/ 1581865 h 2166938"/>
                      <a:gd name="connsiteX18" fmla="*/ 0 w 3157128"/>
                      <a:gd name="connsiteY18" fmla="*/ 1105138 h 2166938"/>
                      <a:gd name="connsiteX19" fmla="*/ 0 w 3157128"/>
                      <a:gd name="connsiteY19" fmla="*/ 606743 h 2166938"/>
                      <a:gd name="connsiteX20" fmla="*/ 0 w 3157128"/>
                      <a:gd name="connsiteY20" fmla="*/ 0 h 216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157128" h="2166938" extrusionOk="0">
                        <a:moveTo>
                          <a:pt x="0" y="0"/>
                        </a:moveTo>
                        <a:cubicBezTo>
                          <a:pt x="217240" y="-55428"/>
                          <a:pt x="294514" y="37136"/>
                          <a:pt x="494617" y="0"/>
                        </a:cubicBezTo>
                        <a:cubicBezTo>
                          <a:pt x="694720" y="-37136"/>
                          <a:pt x="831891" y="35882"/>
                          <a:pt x="926091" y="0"/>
                        </a:cubicBezTo>
                        <a:cubicBezTo>
                          <a:pt x="1020291" y="-35882"/>
                          <a:pt x="1378556" y="66023"/>
                          <a:pt x="1515421" y="0"/>
                        </a:cubicBezTo>
                        <a:cubicBezTo>
                          <a:pt x="1652286" y="-66023"/>
                          <a:pt x="1810213" y="6086"/>
                          <a:pt x="2010038" y="0"/>
                        </a:cubicBezTo>
                        <a:cubicBezTo>
                          <a:pt x="2209863" y="-6086"/>
                          <a:pt x="2293340" y="59107"/>
                          <a:pt x="2504655" y="0"/>
                        </a:cubicBezTo>
                        <a:cubicBezTo>
                          <a:pt x="2715970" y="-59107"/>
                          <a:pt x="2875569" y="39335"/>
                          <a:pt x="3157128" y="0"/>
                        </a:cubicBezTo>
                        <a:cubicBezTo>
                          <a:pt x="3205874" y="245606"/>
                          <a:pt x="3119739" y="308228"/>
                          <a:pt x="3157128" y="498396"/>
                        </a:cubicBezTo>
                        <a:cubicBezTo>
                          <a:pt x="3194517" y="688564"/>
                          <a:pt x="3115090" y="831330"/>
                          <a:pt x="3157128" y="1040130"/>
                        </a:cubicBezTo>
                        <a:cubicBezTo>
                          <a:pt x="3199166" y="1248930"/>
                          <a:pt x="3141606" y="1432188"/>
                          <a:pt x="3157128" y="1538526"/>
                        </a:cubicBezTo>
                        <a:cubicBezTo>
                          <a:pt x="3172650" y="1644864"/>
                          <a:pt x="3084033" y="1970847"/>
                          <a:pt x="3157128" y="2166938"/>
                        </a:cubicBezTo>
                        <a:cubicBezTo>
                          <a:pt x="2971015" y="2204139"/>
                          <a:pt x="2763998" y="2127121"/>
                          <a:pt x="2630940" y="2166938"/>
                        </a:cubicBezTo>
                        <a:cubicBezTo>
                          <a:pt x="2497882" y="2206755"/>
                          <a:pt x="2363421" y="2137350"/>
                          <a:pt x="2136323" y="2166938"/>
                        </a:cubicBezTo>
                        <a:cubicBezTo>
                          <a:pt x="1909225" y="2196526"/>
                          <a:pt x="1716713" y="2147162"/>
                          <a:pt x="1546993" y="2166938"/>
                        </a:cubicBezTo>
                        <a:cubicBezTo>
                          <a:pt x="1377273" y="2186714"/>
                          <a:pt x="1166143" y="2143082"/>
                          <a:pt x="957662" y="2166938"/>
                        </a:cubicBezTo>
                        <a:cubicBezTo>
                          <a:pt x="749181" y="2190794"/>
                          <a:pt x="678250" y="2136420"/>
                          <a:pt x="494617" y="2166938"/>
                        </a:cubicBezTo>
                        <a:cubicBezTo>
                          <a:pt x="310985" y="2197456"/>
                          <a:pt x="151293" y="2161656"/>
                          <a:pt x="0" y="2166938"/>
                        </a:cubicBezTo>
                        <a:cubicBezTo>
                          <a:pt x="-57661" y="2041602"/>
                          <a:pt x="30567" y="1841487"/>
                          <a:pt x="0" y="1581865"/>
                        </a:cubicBezTo>
                        <a:cubicBezTo>
                          <a:pt x="-30567" y="1322243"/>
                          <a:pt x="31208" y="1321408"/>
                          <a:pt x="0" y="1105138"/>
                        </a:cubicBezTo>
                        <a:cubicBezTo>
                          <a:pt x="-31208" y="888868"/>
                          <a:pt x="1165" y="829001"/>
                          <a:pt x="0" y="606743"/>
                        </a:cubicBezTo>
                        <a:cubicBezTo>
                          <a:pt x="-1165" y="384486"/>
                          <a:pt x="49098" y="2499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6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2CD233-58C5-4BEE-A6D8-E59919D6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bg2"/>
                </a:solidFill>
              </a:rPr>
              <a:t>Precisazione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807506-3F19-4E29-B6D0-513AC6E1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it-IT" dirty="0"/>
              <a:t>L’</a:t>
            </a:r>
            <a:r>
              <a:rPr lang="it-IT" b="1" dirty="0">
                <a:solidFill>
                  <a:srgbClr val="FFFF00"/>
                </a:solidFill>
              </a:rPr>
              <a:t>inclusione</a:t>
            </a:r>
            <a:r>
              <a:rPr lang="it-IT" dirty="0"/>
              <a:t> </a:t>
            </a:r>
            <a:r>
              <a:rPr lang="it-IT" i="1" dirty="0"/>
              <a:t>X</a:t>
            </a:r>
            <a:r>
              <a:rPr lang="it-IT" dirty="0">
                <a:sym typeface="Symbol" panose="05050102010706020507" pitchFamily="18" charset="2"/>
              </a:rPr>
              <a:t></a:t>
            </a:r>
            <a:r>
              <a:rPr lang="it-IT" i="1" dirty="0"/>
              <a:t>Y</a:t>
            </a:r>
            <a:r>
              <a:rPr lang="it-IT" dirty="0"/>
              <a:t> si dice </a:t>
            </a:r>
            <a:r>
              <a:rPr lang="it-IT" b="1" dirty="0">
                <a:solidFill>
                  <a:srgbClr val="FFFF00"/>
                </a:solidFill>
              </a:rPr>
              <a:t>stretta </a:t>
            </a:r>
            <a:r>
              <a:rPr lang="it-IT" dirty="0"/>
              <a:t>se </a:t>
            </a:r>
            <a:r>
              <a:rPr lang="it-IT" i="1" dirty="0"/>
              <a:t>X</a:t>
            </a:r>
            <a:r>
              <a:rPr lang="it-IT" dirty="0">
                <a:sym typeface="Symbol" panose="05050102010706020507" pitchFamily="18" charset="2"/>
              </a:rPr>
              <a:t></a:t>
            </a:r>
            <a:r>
              <a:rPr lang="it-IT" i="1" dirty="0"/>
              <a:t>Y</a:t>
            </a:r>
            <a:r>
              <a:rPr lang="it-IT" dirty="0"/>
              <a:t>. </a:t>
            </a:r>
          </a:p>
          <a:p>
            <a:r>
              <a:rPr lang="it-IT" dirty="0"/>
              <a:t>In tal caso </a:t>
            </a:r>
            <a:r>
              <a:rPr lang="it-IT" i="1" dirty="0"/>
              <a:t>X</a:t>
            </a:r>
            <a:r>
              <a:rPr lang="it-IT" dirty="0"/>
              <a:t> si dice un </a:t>
            </a:r>
            <a:r>
              <a:rPr lang="it-IT" b="1" dirty="0">
                <a:solidFill>
                  <a:srgbClr val="FFFF00"/>
                </a:solidFill>
              </a:rPr>
              <a:t>sottoinsieme proprio </a:t>
            </a:r>
            <a:r>
              <a:rPr lang="it-IT" dirty="0"/>
              <a:t> </a:t>
            </a:r>
            <a:r>
              <a:rPr lang="it-IT"/>
              <a:t>di </a:t>
            </a:r>
            <a:r>
              <a:rPr lang="it-IT" i="1"/>
              <a:t>Y</a:t>
            </a:r>
            <a:r>
              <a:rPr lang="it-IT"/>
              <a:t>. 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Esempi:</a:t>
            </a:r>
          </a:p>
          <a:p>
            <a:r>
              <a:rPr lang="it-IT" dirty="0"/>
              <a:t>L’insieme dei numeri interi pari è un sottoinsieme proprio dell’insieme dei numeri interi.</a:t>
            </a:r>
          </a:p>
          <a:p>
            <a:r>
              <a:rPr lang="it-IT" dirty="0"/>
              <a:t>L’insieme dei mammiferi è un sottoinsieme proprio dell’insieme degli animali. </a:t>
            </a:r>
          </a:p>
        </p:txBody>
      </p:sp>
    </p:spTree>
    <p:extLst>
      <p:ext uri="{BB962C8B-B14F-4D97-AF65-F5344CB8AC3E}">
        <p14:creationId xmlns:p14="http://schemas.microsoft.com/office/powerpoint/2010/main" val="370036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D7ECD2-B60F-4F96-A7CB-04FB5C0A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Parole chiave 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FC41-B91D-4D32-BE83-884AF6E0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27" y="3533713"/>
            <a:ext cx="4940145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Quantificatore esistenziale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Inclusione tra insiemi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Implicazione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Dimostrazione per assurdo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12B4A6-7967-4399-A60F-2B8DE24D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3514975"/>
            <a:ext cx="1057275" cy="5429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CF85CFA-5932-48E8-8F78-C2B3D156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4057900"/>
            <a:ext cx="1057275" cy="5429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57620E3-BECB-49D6-95BC-B1CE96393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7" y="4600825"/>
            <a:ext cx="1057275" cy="5429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0C96A8-4701-473E-86A3-C81BB700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7" y="5083405"/>
            <a:ext cx="1057275" cy="5429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7F8594-87E1-49AF-BE33-FB9E287A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439" y="4523059"/>
            <a:ext cx="531074" cy="56034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F6D69E4-E25A-43CA-9576-9739CD26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140" y="4040479"/>
            <a:ext cx="531074" cy="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2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3700" dirty="0"/>
            </a:br>
            <a:br>
              <a:rPr lang="it-IT" sz="3700" dirty="0"/>
            </a:br>
            <a:r>
              <a:rPr lang="it-IT" sz="3700" dirty="0"/>
              <a:t>E dunque…</a:t>
            </a:r>
            <a:br>
              <a:rPr lang="it-IT" sz="3700" dirty="0"/>
            </a:br>
            <a:br>
              <a:rPr lang="it-IT" sz="3700" dirty="0"/>
            </a:br>
            <a:r>
              <a:rPr lang="it-IT" sz="3700" dirty="0"/>
              <a:t>ogni pentaedro è un poliedro.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09ED0C-65CF-4CAE-9617-ED257912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452" y="1410458"/>
            <a:ext cx="6637729" cy="3501403"/>
          </a:xfrm>
          <a:prstGeom prst="rect">
            <a:avLst/>
          </a:prstGeom>
          <a:effectLst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94E1D2-6AF3-40B8-9FA1-F70D1C36E837}"/>
              </a:ext>
            </a:extLst>
          </p:cNvPr>
          <p:cNvSpPr txBox="1"/>
          <p:nvPr/>
        </p:nvSpPr>
        <p:spPr>
          <a:xfrm>
            <a:off x="5206298" y="5387842"/>
            <a:ext cx="49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</a:rPr>
              <a:t>Si scrive: </a:t>
            </a:r>
            <a:r>
              <a:rPr lang="it-IT" sz="4000" dirty="0">
                <a:solidFill>
                  <a:srgbClr val="0070C0"/>
                </a:solidFill>
                <a:sym typeface="Symbol" panose="05050102010706020507" pitchFamily="18" charset="2"/>
              </a:rPr>
              <a:t> 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0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3700" dirty="0"/>
            </a:br>
            <a:br>
              <a:rPr lang="it-IT" sz="3700" dirty="0"/>
            </a:br>
            <a:r>
              <a:rPr lang="it-IT" sz="3700" dirty="0"/>
              <a:t>E a maggior ragione…</a:t>
            </a:r>
            <a:br>
              <a:rPr lang="it-IT" sz="3700" dirty="0"/>
            </a:br>
            <a:br>
              <a:rPr lang="it-IT" sz="3700" dirty="0"/>
            </a:br>
            <a:r>
              <a:rPr lang="it-IT" sz="3700" dirty="0"/>
              <a:t>ogni </a:t>
            </a:r>
            <a:r>
              <a:rPr lang="it-IT" sz="3700" dirty="0">
                <a:solidFill>
                  <a:srgbClr val="FF0000"/>
                </a:solidFill>
              </a:rPr>
              <a:t>pentaedro </a:t>
            </a:r>
            <a:r>
              <a:rPr lang="it-IT" sz="3700" b="1" dirty="0">
                <a:solidFill>
                  <a:srgbClr val="FF0000"/>
                </a:solidFill>
              </a:rPr>
              <a:t>regolare</a:t>
            </a:r>
            <a:r>
              <a:rPr lang="it-IT" sz="3700" dirty="0">
                <a:solidFill>
                  <a:srgbClr val="FF0000"/>
                </a:solidFill>
              </a:rPr>
              <a:t> </a:t>
            </a:r>
            <a:r>
              <a:rPr lang="it-IT" sz="3700" dirty="0"/>
              <a:t>è un poliedro.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6338D7-38FC-43A1-8897-514D5BC82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871" y="5539686"/>
            <a:ext cx="5218291" cy="684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8C9FBBF-1DCA-47A9-9D03-8F1F3550FF85}"/>
              </a:ext>
            </a:extLst>
          </p:cNvPr>
          <p:cNvSpPr/>
          <p:nvPr/>
        </p:nvSpPr>
        <p:spPr>
          <a:xfrm>
            <a:off x="5637499" y="5539686"/>
            <a:ext cx="2953481" cy="6841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C449621-8809-4768-A450-3460A954E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606" y="1942737"/>
            <a:ext cx="6376819" cy="3065449"/>
          </a:xfrm>
          <a:prstGeom prst="rect">
            <a:avLst/>
          </a:prstGeom>
        </p:spPr>
      </p:pic>
      <p:sp>
        <p:nvSpPr>
          <p:cNvPr id="9" name="Freccia in su 8">
            <a:extLst>
              <a:ext uri="{FF2B5EF4-FFF2-40B4-BE49-F238E27FC236}">
                <a16:creationId xmlns:a16="http://schemas.microsoft.com/office/drawing/2014/main" id="{DE139764-B70E-4521-84BA-AAFCBEFFCA2B}"/>
              </a:ext>
            </a:extLst>
          </p:cNvPr>
          <p:cNvSpPr/>
          <p:nvPr/>
        </p:nvSpPr>
        <p:spPr>
          <a:xfrm>
            <a:off x="7585364" y="3868032"/>
            <a:ext cx="545678" cy="1528313"/>
          </a:xfrm>
          <a:prstGeom prst="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0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E388AF-C1DA-4DBE-BCDC-DB000014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600">
                <a:solidFill>
                  <a:srgbClr val="EBEBEB"/>
                </a:solidFill>
              </a:rPr>
              <a:t>L’insieme vuoto</a:t>
            </a: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Segnaposto contenuto 2">
            <a:extLst>
              <a:ext uri="{FF2B5EF4-FFF2-40B4-BE49-F238E27FC236}">
                <a16:creationId xmlns:a16="http://schemas.microsoft.com/office/drawing/2014/main" id="{8DB77349-3438-449F-8A55-E2F3FDEFF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428353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264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Ritornando ancora a Peano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577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4300" dirty="0"/>
              <a:t>Una volta definito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900" dirty="0"/>
          </a:p>
          <a:p>
            <a:pPr marL="0" indent="0">
              <a:buNone/>
            </a:pPr>
            <a:r>
              <a:rPr lang="it-IT" sz="3900" dirty="0"/>
              <a:t>e detto 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r>
              <a:rPr lang="it-IT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l’insieme di tutti gli uomini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99D2635-39E3-427E-867F-FA5C74290B30}"/>
              </a:ext>
            </a:extLst>
          </p:cNvPr>
          <p:cNvSpPr/>
          <p:nvPr/>
        </p:nvSpPr>
        <p:spPr>
          <a:xfrm>
            <a:off x="1183943" y="3546678"/>
            <a:ext cx="909674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A, l’insieme di tutti gli animali</a:t>
            </a:r>
          </a:p>
          <a:p>
            <a:pPr>
              <a:spcAft>
                <a:spcPts val="600"/>
              </a:spcAft>
            </a:pPr>
            <a:r>
              <a:rPr lang="it-IT" sz="4000" dirty="0">
                <a:sym typeface="Symbol" panose="05050102010706020507" pitchFamily="18" charset="2"/>
              </a:rPr>
              <a:t> </a:t>
            </a:r>
            <a:endParaRPr lang="it-IT" sz="4000" dirty="0"/>
          </a:p>
        </p:txBody>
      </p:sp>
      <p:pic>
        <p:nvPicPr>
          <p:cNvPr id="2052" name="Picture 4" descr="Frasi sull'umanità">
            <a:extLst>
              <a:ext uri="{FF2B5EF4-FFF2-40B4-BE49-F238E27FC236}">
                <a16:creationId xmlns:a16="http://schemas.microsoft.com/office/drawing/2014/main" id="{A5BF1D84-F97A-44E3-AA03-D8C49326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73" y="4948777"/>
            <a:ext cx="1754331" cy="17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i Stock - Animali Su L'arca Di Noè Image 63442976.">
            <a:extLst>
              <a:ext uri="{FF2B5EF4-FFF2-40B4-BE49-F238E27FC236}">
                <a16:creationId xmlns:a16="http://schemas.microsoft.com/office/drawing/2014/main" id="{8FD10FBB-EB72-4E0E-B6E6-E8E14932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49" y="2321121"/>
            <a:ext cx="3626139" cy="25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3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Ritornando ancora a Peano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577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 dirty="0"/>
              <a:t>si traduce in 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{</a:t>
            </a:r>
            <a:r>
              <a:rPr lang="it-IT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A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</a:t>
            </a:r>
            <a:r>
              <a:rPr lang="it-IT" sz="4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è razionale}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99D2635-39E3-427E-867F-FA5C74290B30}"/>
              </a:ext>
            </a:extLst>
          </p:cNvPr>
          <p:cNvSpPr/>
          <p:nvPr/>
        </p:nvSpPr>
        <p:spPr>
          <a:xfrm>
            <a:off x="1183943" y="3546678"/>
            <a:ext cx="909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ym typeface="Symbol" panose="05050102010706020507" pitchFamily="18" charset="2"/>
              </a:rPr>
              <a:t> </a:t>
            </a:r>
            <a:endParaRPr 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AE0A22-9BB6-417A-AC79-1DB424C9C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63" y="2672308"/>
            <a:ext cx="5069702" cy="9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Uguaglianza fra insiemi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800855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Due insiemi sono uguali </a:t>
            </a:r>
            <a:r>
              <a:rPr lang="it-IT" b="1" dirty="0">
                <a:solidFill>
                  <a:srgbClr val="92D050"/>
                </a:solidFill>
              </a:rPr>
              <a:t>se hanno gli stessi elementi</a:t>
            </a:r>
            <a:r>
              <a:rPr lang="it-IT" dirty="0">
                <a:solidFill>
                  <a:srgbClr val="92D050"/>
                </a:solidFill>
              </a:rPr>
              <a:t>. </a:t>
            </a:r>
            <a:r>
              <a:rPr lang="it-IT" dirty="0"/>
              <a:t>In altre parole:</a:t>
            </a:r>
          </a:p>
          <a:p>
            <a:pPr marL="0" indent="0">
              <a:buNone/>
            </a:pPr>
            <a:r>
              <a:rPr lang="it-IT" dirty="0"/>
              <a:t>Dati gli insiemi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</a:t>
            </a:r>
            <a:r>
              <a:rPr lang="it-IT" dirty="0"/>
              <a:t>, si ha</a:t>
            </a:r>
          </a:p>
          <a:p>
            <a:pPr marL="0" indent="0" algn="ctr">
              <a:buNone/>
            </a:pPr>
            <a:r>
              <a:rPr lang="it-IT" sz="5000" i="1" dirty="0">
                <a:solidFill>
                  <a:srgbClr val="92D050"/>
                </a:solidFill>
              </a:rPr>
              <a:t>X</a:t>
            </a:r>
            <a:r>
              <a:rPr lang="it-IT" sz="5000" dirty="0">
                <a:solidFill>
                  <a:srgbClr val="92D050"/>
                </a:solidFill>
              </a:rPr>
              <a:t>=</a:t>
            </a:r>
            <a:r>
              <a:rPr lang="it-IT" sz="5000" i="1" dirty="0">
                <a:solidFill>
                  <a:srgbClr val="92D050"/>
                </a:solidFill>
              </a:rPr>
              <a:t>Y </a:t>
            </a:r>
          </a:p>
          <a:p>
            <a:r>
              <a:rPr lang="it-IT" dirty="0"/>
              <a:t>se ogni elemento di </a:t>
            </a:r>
            <a:r>
              <a:rPr lang="it-IT" i="1" dirty="0"/>
              <a:t>X</a:t>
            </a:r>
            <a:r>
              <a:rPr lang="it-IT" dirty="0"/>
              <a:t> è elemento di </a:t>
            </a:r>
            <a:r>
              <a:rPr lang="it-IT" i="1" dirty="0"/>
              <a:t>Y</a:t>
            </a:r>
            <a:r>
              <a:rPr lang="it-IT" dirty="0"/>
              <a:t> ed </a:t>
            </a:r>
          </a:p>
          <a:p>
            <a:r>
              <a:rPr lang="it-IT" dirty="0"/>
              <a:t>ogni elemento di </a:t>
            </a:r>
            <a:r>
              <a:rPr lang="it-IT" i="1" dirty="0"/>
              <a:t>Y</a:t>
            </a:r>
            <a:r>
              <a:rPr lang="it-IT" dirty="0"/>
              <a:t> è elemento di </a:t>
            </a:r>
            <a:r>
              <a:rPr lang="it-IT" i="1" dirty="0"/>
              <a:t>X.</a:t>
            </a:r>
          </a:p>
          <a:p>
            <a:pPr marL="0" indent="0">
              <a:buNone/>
            </a:pPr>
            <a:r>
              <a:rPr lang="it-IT" dirty="0"/>
              <a:t> In sintesi se</a:t>
            </a:r>
          </a:p>
          <a:p>
            <a:pPr marL="0" lvl="0" indent="0" algn="ctr">
              <a:buClr>
                <a:srgbClr val="ACD433"/>
              </a:buClr>
              <a:buNone/>
            </a:pPr>
            <a:r>
              <a:rPr lang="it-IT" sz="5000" i="1" dirty="0">
                <a:solidFill>
                  <a:srgbClr val="92D050"/>
                </a:solidFill>
              </a:rPr>
              <a:t>X</a:t>
            </a:r>
            <a:r>
              <a:rPr lang="it-IT" sz="5000" dirty="0">
                <a:solidFill>
                  <a:srgbClr val="92D050"/>
                </a:solidFill>
                <a:sym typeface="Symbol" panose="05050102010706020507" pitchFamily="18" charset="2"/>
              </a:rPr>
              <a:t></a:t>
            </a:r>
            <a:r>
              <a:rPr lang="it-IT" sz="5000" i="1" dirty="0">
                <a:solidFill>
                  <a:srgbClr val="92D050"/>
                </a:solidFill>
              </a:rPr>
              <a:t>Y </a:t>
            </a:r>
            <a:r>
              <a:rPr lang="it-IT" sz="5000" dirty="0">
                <a:solidFill>
                  <a:srgbClr val="92D050"/>
                </a:solidFill>
              </a:rPr>
              <a:t>e </a:t>
            </a:r>
            <a:r>
              <a:rPr lang="it-IT" sz="5000" i="1" dirty="0">
                <a:solidFill>
                  <a:srgbClr val="92D050"/>
                </a:solidFill>
              </a:rPr>
              <a:t>Y</a:t>
            </a:r>
            <a:r>
              <a:rPr lang="it-IT" sz="5000" dirty="0">
                <a:solidFill>
                  <a:srgbClr val="92D050"/>
                </a:solidFill>
                <a:sym typeface="Symbol" panose="05050102010706020507" pitchFamily="18" charset="2"/>
              </a:rPr>
              <a:t></a:t>
            </a:r>
            <a:r>
              <a:rPr lang="it-IT" sz="5000" i="1" dirty="0">
                <a:solidFill>
                  <a:srgbClr val="92D050"/>
                </a:solidFill>
              </a:rPr>
              <a:t>X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99D2635-39E3-427E-867F-FA5C74290B30}"/>
              </a:ext>
            </a:extLst>
          </p:cNvPr>
          <p:cNvSpPr/>
          <p:nvPr/>
        </p:nvSpPr>
        <p:spPr>
          <a:xfrm>
            <a:off x="1183943" y="3546678"/>
            <a:ext cx="909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>
                <a:sym typeface="Symbol" panose="05050102010706020507" pitchFamily="18" charset="2"/>
              </a:rPr>
              <a:t>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30640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8CD98-1394-4368-9B7B-ACF63302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911930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bg2"/>
                </a:solidFill>
              </a:rPr>
              <a:t>L’uguaglianza</a:t>
            </a:r>
            <a:br>
              <a:rPr lang="it-IT" dirty="0">
                <a:solidFill>
                  <a:schemeClr val="bg2"/>
                </a:solidFill>
              </a:rPr>
            </a:br>
            <a:r>
              <a:rPr lang="it-IT" dirty="0">
                <a:solidFill>
                  <a:schemeClr val="bg2"/>
                </a:solidFill>
              </a:rPr>
              <a:t>fra insiemi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E4CCC8-D64C-4B0D-ACBD-503D1F85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equivale alla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200" b="1" dirty="0">
                <a:solidFill>
                  <a:srgbClr val="92D050"/>
                </a:solidFill>
              </a:rPr>
              <a:t>doppia inclusione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133F28-A91D-43B5-A756-09F9416C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32" y="4128002"/>
            <a:ext cx="3033067" cy="19881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A732FCA-7727-4915-B598-587E28322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48" y="4052456"/>
            <a:ext cx="4214678" cy="220287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EBE92FE-5584-44CA-A987-CB1A3A9F3160}"/>
              </a:ext>
            </a:extLst>
          </p:cNvPr>
          <p:cNvCxnSpPr/>
          <p:nvPr/>
        </p:nvCxnSpPr>
        <p:spPr>
          <a:xfrm>
            <a:off x="2182091" y="5001491"/>
            <a:ext cx="561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9D7625A-4BFC-4803-BEBF-2E71B071F5B0}"/>
              </a:ext>
            </a:extLst>
          </p:cNvPr>
          <p:cNvCxnSpPr/>
          <p:nvPr/>
        </p:nvCxnSpPr>
        <p:spPr>
          <a:xfrm>
            <a:off x="2182091" y="5312679"/>
            <a:ext cx="561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0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EA842-1038-428B-A19D-21B950C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Una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94E5E6-9D41-41BE-9684-4EA36866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3500" i="1" dirty="0"/>
              <a:t>Chiameremo pentaedro un poliedro avente cinque facce. </a:t>
            </a:r>
          </a:p>
        </p:txBody>
      </p:sp>
      <p:pic>
        <p:nvPicPr>
          <p:cNvPr id="1026" name="Picture 2" descr="8 GIF images of 3D shapes | Teaching Resources">
            <a:extLst>
              <a:ext uri="{FF2B5EF4-FFF2-40B4-BE49-F238E27FC236}">
                <a16:creationId xmlns:a16="http://schemas.microsoft.com/office/drawing/2014/main" id="{1DD0F2ED-1C1B-4765-A582-AFF5D3C0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45" y="4193597"/>
            <a:ext cx="3435928" cy="226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63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D7ECD2-B60F-4F96-A7CB-04FB5C0A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Parole chiave 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FC41-B91D-4D32-BE83-884AF6E0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527" y="3533713"/>
            <a:ext cx="4940145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Uguaglianza tra insiemi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92D050"/>
                </a:solidFill>
              </a:rPr>
              <a:t>Equivalenza tra proposizioni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12B4A6-7967-4399-A60F-2B8DE24D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3514975"/>
            <a:ext cx="1057275" cy="5429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CF85CFA-5932-48E8-8F78-C2B3D156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38" y="4057900"/>
            <a:ext cx="1057275" cy="5429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E849DE-A460-4EB4-8A4A-E610E4830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877" y="3429469"/>
            <a:ext cx="531074" cy="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1AB2F-2850-4903-84F8-3115E988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L’insieme vuoto è unico!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1B72E-B1F9-4DB5-A62E-8C5DDD33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Se l’insieme </a:t>
            </a:r>
            <a:r>
              <a:rPr lang="it-IT" i="1" dirty="0"/>
              <a:t>X</a:t>
            </a:r>
            <a:r>
              <a:rPr lang="it-IT" dirty="0"/>
              <a:t> è vuoto, e l’insieme </a:t>
            </a:r>
            <a:r>
              <a:rPr lang="it-IT" i="1" dirty="0"/>
              <a:t>Y</a:t>
            </a:r>
            <a:r>
              <a:rPr lang="it-IT" dirty="0"/>
              <a:t> è vuoto, allora,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rgbClr val="92D050"/>
                </a:solidFill>
              </a:rPr>
              <a:t>dato che se un insieme è vuoto, è contenuto in ogni insieme,</a:t>
            </a:r>
          </a:p>
          <a:p>
            <a:pPr marL="0" indent="0" algn="ctr">
              <a:buNone/>
            </a:pPr>
            <a:endParaRPr lang="it-IT" b="1" dirty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r>
              <a:rPr lang="it-IT" dirty="0"/>
              <a:t>si avrà che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92D050"/>
                </a:solidFill>
              </a:rPr>
              <a:t> </a:t>
            </a:r>
          </a:p>
          <a:p>
            <a:pPr marL="0" indent="0" algn="ctr">
              <a:buNone/>
            </a:pPr>
            <a:endParaRPr lang="it-IT" b="1" dirty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r>
              <a:rPr lang="it-IT" dirty="0"/>
              <a:t>e quindi</a:t>
            </a:r>
          </a:p>
          <a:p>
            <a:pPr marL="0" lvl="0" indent="0" algn="ctr" defTabSz="914400">
              <a:buClr>
                <a:srgbClr val="ACD433"/>
              </a:buClr>
              <a:buNone/>
              <a:defRPr/>
            </a:pPr>
            <a:r>
              <a:rPr lang="it-IT" sz="5000" i="1" kern="0" dirty="0">
                <a:solidFill>
                  <a:prstClr val="white"/>
                </a:solidFill>
                <a:ea typeface="+mn-ea"/>
                <a:cs typeface="+mn-cs"/>
              </a:rPr>
              <a:t>X</a:t>
            </a:r>
            <a:r>
              <a:rPr lang="it-IT" sz="5000" i="1" kern="0" dirty="0">
                <a:solidFill>
                  <a:prstClr val="white"/>
                </a:solidFill>
                <a:ea typeface="+mn-ea"/>
                <a:cs typeface="+mn-cs"/>
                <a:sym typeface="Symbol" panose="05050102010706020507" pitchFamily="18" charset="2"/>
              </a:rPr>
              <a:t>=</a:t>
            </a:r>
            <a:r>
              <a:rPr lang="it-IT" sz="5000" i="1" kern="0" dirty="0">
                <a:solidFill>
                  <a:prstClr val="white"/>
                </a:solidFill>
                <a:ea typeface="+mn-ea"/>
                <a:cs typeface="+mn-cs"/>
              </a:rPr>
              <a:t>Y  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173B487-E272-490C-9B91-FE5701FE0977}"/>
              </a:ext>
            </a:extLst>
          </p:cNvPr>
          <p:cNvSpPr/>
          <p:nvPr/>
        </p:nvSpPr>
        <p:spPr>
          <a:xfrm>
            <a:off x="3862440" y="4150658"/>
            <a:ext cx="35910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it-IT" sz="5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X</a:t>
            </a:r>
            <a:r>
              <a:rPr kumimoji="0" lang="it-IT" sz="5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  <a:sym typeface="Symbol" panose="05050102010706020507" pitchFamily="18" charset="2"/>
              </a:rPr>
              <a:t></a:t>
            </a:r>
            <a:r>
              <a:rPr kumimoji="0" lang="it-IT" sz="5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Y </a:t>
            </a:r>
            <a:r>
              <a:rPr kumimoji="0" lang="it-IT" sz="5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e </a:t>
            </a:r>
            <a:r>
              <a:rPr kumimoji="0" lang="it-IT" sz="5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Y</a:t>
            </a:r>
            <a:r>
              <a:rPr kumimoji="0" lang="it-IT" sz="5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  <a:sym typeface="Symbol" panose="05050102010706020507" pitchFamily="18" charset="2"/>
              </a:rPr>
              <a:t></a:t>
            </a:r>
            <a:r>
              <a:rPr kumimoji="0" lang="it-IT" sz="5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X </a:t>
            </a:r>
          </a:p>
        </p:txBody>
      </p:sp>
    </p:spTree>
    <p:extLst>
      <p:ext uri="{BB962C8B-B14F-4D97-AF65-F5344CB8AC3E}">
        <p14:creationId xmlns:p14="http://schemas.microsoft.com/office/powerpoint/2010/main" val="90460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60BB44-9251-491B-BE11-B8E0F3AD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 perché </a:t>
            </a:r>
            <a:r>
              <a:rPr lang="it-IT" dirty="0">
                <a:sym typeface="Symbol" panose="05050102010706020507" pitchFamily="18" charset="2"/>
              </a:rPr>
              <a:t> è contenuto in ogni insieme?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A3821-95B4-41FC-8404-9CF635B9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Ripensiamo all’inclusione tra insiemi. Se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</a:t>
            </a:r>
            <a:r>
              <a:rPr lang="it-IT" dirty="0"/>
              <a:t> sono insiemi, allora </a:t>
            </a:r>
          </a:p>
          <a:p>
            <a:pPr marL="0" indent="0" algn="ctr">
              <a:buNone/>
            </a:pPr>
            <a:r>
              <a:rPr lang="it-IT" i="1" dirty="0"/>
              <a:t>X</a:t>
            </a:r>
            <a:r>
              <a:rPr lang="it-IT" dirty="0">
                <a:sym typeface="Symbol" panose="05050102010706020507" pitchFamily="18" charset="2"/>
              </a:rPr>
              <a:t></a:t>
            </a:r>
            <a:r>
              <a:rPr lang="it-IT" i="1" dirty="0"/>
              <a:t>Y</a:t>
            </a:r>
          </a:p>
          <a:p>
            <a:pPr marL="0" indent="0" algn="just">
              <a:buNone/>
            </a:pPr>
            <a:r>
              <a:rPr lang="it-IT" dirty="0"/>
              <a:t>significa che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FF00"/>
                </a:solidFill>
              </a:rPr>
              <a:t>ogni</a:t>
            </a:r>
            <a:r>
              <a:rPr lang="it-IT" dirty="0"/>
              <a:t> elemento di </a:t>
            </a:r>
            <a:r>
              <a:rPr lang="it-IT" i="1" dirty="0"/>
              <a:t>X</a:t>
            </a:r>
            <a:r>
              <a:rPr lang="it-IT" dirty="0"/>
              <a:t> è elemento di </a:t>
            </a:r>
            <a:r>
              <a:rPr lang="it-IT" i="1" dirty="0"/>
              <a:t>Y,</a:t>
            </a:r>
          </a:p>
          <a:p>
            <a:pPr marL="0" indent="0" algn="just">
              <a:buNone/>
            </a:pPr>
            <a:r>
              <a:rPr lang="it-IT" dirty="0"/>
              <a:t>ossia </a:t>
            </a:r>
          </a:p>
          <a:p>
            <a:pPr marL="0" indent="0" algn="ctr">
              <a:buNone/>
            </a:pPr>
            <a:r>
              <a:rPr lang="it-IT" sz="5000" dirty="0">
                <a:solidFill>
                  <a:srgbClr val="FFFF00"/>
                </a:solidFill>
                <a:sym typeface="Symbol" panose="05050102010706020507" pitchFamily="18" charset="2"/>
              </a:rPr>
              <a:t></a:t>
            </a:r>
            <a:r>
              <a:rPr lang="it-IT" sz="5000" i="1" dirty="0">
                <a:solidFill>
                  <a:srgbClr val="FFFF00"/>
                </a:solidFill>
                <a:sym typeface="Symbol" panose="05050102010706020507" pitchFamily="18" charset="2"/>
              </a:rPr>
              <a:t>x</a:t>
            </a:r>
            <a:r>
              <a:rPr lang="it-IT" sz="5000" i="1" dirty="0">
                <a:sym typeface="Symbol" panose="05050102010706020507" pitchFamily="18" charset="2"/>
              </a:rPr>
              <a:t> </a:t>
            </a:r>
            <a:r>
              <a:rPr lang="it-IT" sz="5000" dirty="0">
                <a:sym typeface="Symbol" panose="05050102010706020507" pitchFamily="18" charset="2"/>
              </a:rPr>
              <a:t>(</a:t>
            </a:r>
            <a:r>
              <a:rPr lang="it-IT" sz="5000" i="1" dirty="0" err="1">
                <a:sym typeface="Symbol" panose="05050102010706020507" pitchFamily="18" charset="2"/>
              </a:rPr>
              <a:t>x</a:t>
            </a:r>
            <a:r>
              <a:rPr lang="it-IT" sz="5000" dirty="0" err="1">
                <a:sym typeface="Symbol" panose="05050102010706020507" pitchFamily="18" charset="2"/>
              </a:rPr>
              <a:t></a:t>
            </a:r>
            <a:r>
              <a:rPr lang="it-IT" sz="5000" i="1" dirty="0" err="1">
                <a:sym typeface="Symbol" panose="05050102010706020507" pitchFamily="18" charset="2"/>
              </a:rPr>
              <a:t>X</a:t>
            </a:r>
            <a:r>
              <a:rPr lang="it-IT" sz="5000" dirty="0">
                <a:sym typeface="Symbol" panose="05050102010706020507" pitchFamily="18" charset="2"/>
              </a:rPr>
              <a:t>  </a:t>
            </a:r>
            <a:r>
              <a:rPr lang="it-IT" sz="5000" i="1" dirty="0" err="1">
                <a:sym typeface="Symbol" panose="05050102010706020507" pitchFamily="18" charset="2"/>
              </a:rPr>
              <a:t>x</a:t>
            </a:r>
            <a:r>
              <a:rPr lang="it-IT" sz="5000" dirty="0" err="1">
                <a:sym typeface="Symbol" panose="05050102010706020507" pitchFamily="18" charset="2"/>
              </a:rPr>
              <a:t></a:t>
            </a:r>
            <a:r>
              <a:rPr lang="it-IT" sz="5000" i="1" dirty="0" err="1">
                <a:sym typeface="Symbol" panose="05050102010706020507" pitchFamily="18" charset="2"/>
              </a:rPr>
              <a:t>Y</a:t>
            </a:r>
            <a:r>
              <a:rPr lang="it-IT" sz="5000" dirty="0">
                <a:sym typeface="Symbol" panose="05050102010706020507" pitchFamily="18" charset="2"/>
              </a:rPr>
              <a:t>)</a:t>
            </a:r>
            <a:endParaRPr lang="it-IT" sz="5000" i="1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E054CFA-CC0A-4B56-9040-04D9F047B111}"/>
              </a:ext>
            </a:extLst>
          </p:cNvPr>
          <p:cNvCxnSpPr>
            <a:cxnSpLocks/>
          </p:cNvCxnSpPr>
          <p:nvPr/>
        </p:nvCxnSpPr>
        <p:spPr>
          <a:xfrm flipV="1">
            <a:off x="3495037" y="5038492"/>
            <a:ext cx="0" cy="531036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1B667AC-88FF-4766-9DE1-04F94E9B909B}"/>
              </a:ext>
            </a:extLst>
          </p:cNvPr>
          <p:cNvSpPr txBox="1"/>
          <p:nvPr/>
        </p:nvSpPr>
        <p:spPr>
          <a:xfrm>
            <a:off x="1955111" y="5663239"/>
            <a:ext cx="3177998" cy="7848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4500" i="1" dirty="0"/>
              <a:t>  </a:t>
            </a:r>
            <a:r>
              <a:rPr lang="it-IT" sz="4500" i="1" dirty="0">
                <a:solidFill>
                  <a:srgbClr val="FFFF00"/>
                </a:solidFill>
              </a:rPr>
              <a:t>per ogni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E26B6F7-D1B6-46CD-94DF-2F77A12D4B27}"/>
              </a:ext>
            </a:extLst>
          </p:cNvPr>
          <p:cNvCxnSpPr/>
          <p:nvPr/>
        </p:nvCxnSpPr>
        <p:spPr>
          <a:xfrm>
            <a:off x="5348472" y="5985164"/>
            <a:ext cx="1350201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645F47-0F3F-4F68-BB8B-9C93C16A9C33}"/>
              </a:ext>
            </a:extLst>
          </p:cNvPr>
          <p:cNvSpPr txBox="1"/>
          <p:nvPr/>
        </p:nvSpPr>
        <p:spPr>
          <a:xfrm>
            <a:off x="6914036" y="5663239"/>
            <a:ext cx="3269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i="1" dirty="0">
                <a:solidFill>
                  <a:srgbClr val="FFFF00"/>
                </a:solidFill>
              </a:rPr>
              <a:t>Quantificatore universale</a:t>
            </a:r>
          </a:p>
        </p:txBody>
      </p:sp>
    </p:spTree>
    <p:extLst>
      <p:ext uri="{BB962C8B-B14F-4D97-AF65-F5344CB8AC3E}">
        <p14:creationId xmlns:p14="http://schemas.microsoft.com/office/powerpoint/2010/main" val="4097516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60BB44-9251-491B-BE11-B8E0F3AD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 perché </a:t>
            </a:r>
            <a:r>
              <a:rPr lang="it-IT" dirty="0">
                <a:sym typeface="Symbol" panose="05050102010706020507" pitchFamily="18" charset="2"/>
              </a:rPr>
              <a:t> è contenuto in ogni insieme?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A3821-95B4-41FC-8404-9CF635B9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5000" dirty="0">
                <a:sym typeface="Symbol" panose="05050102010706020507" pitchFamily="18" charset="2"/>
              </a:rPr>
              <a:t>Ora:</a:t>
            </a:r>
          </a:p>
          <a:p>
            <a:pPr marL="0" indent="0" algn="ctr">
              <a:buNone/>
            </a:pPr>
            <a:r>
              <a:rPr lang="it-IT" sz="5000" dirty="0">
                <a:sym typeface="Symbol" panose="05050102010706020507" pitchFamily="18" charset="2"/>
              </a:rPr>
              <a:t></a:t>
            </a:r>
            <a:r>
              <a:rPr lang="it-IT" sz="5000" i="1" dirty="0">
                <a:sym typeface="Symbol" panose="05050102010706020507" pitchFamily="18" charset="2"/>
              </a:rPr>
              <a:t>x </a:t>
            </a:r>
            <a:r>
              <a:rPr lang="it-IT" sz="5000" dirty="0">
                <a:sym typeface="Symbol" panose="05050102010706020507" pitchFamily="18" charset="2"/>
              </a:rPr>
              <a:t>(</a:t>
            </a:r>
            <a:r>
              <a:rPr lang="it-IT" sz="5000" i="1" dirty="0">
                <a:sym typeface="Symbol" panose="05050102010706020507" pitchFamily="18" charset="2"/>
              </a:rPr>
              <a:t>x</a:t>
            </a:r>
            <a:r>
              <a:rPr lang="it-IT" sz="5000" dirty="0">
                <a:sym typeface="Symbol" panose="05050102010706020507" pitchFamily="18" charset="2"/>
              </a:rPr>
              <a:t></a:t>
            </a:r>
            <a:r>
              <a:rPr lang="it-IT" sz="5400" dirty="0">
                <a:sym typeface="Symbol" panose="05050102010706020507" pitchFamily="18" charset="2"/>
              </a:rPr>
              <a:t></a:t>
            </a:r>
            <a:r>
              <a:rPr lang="it-IT" sz="5000" dirty="0">
                <a:sym typeface="Symbol" panose="05050102010706020507" pitchFamily="18" charset="2"/>
              </a:rPr>
              <a:t>  </a:t>
            </a:r>
            <a:r>
              <a:rPr lang="it-IT" sz="5000" i="1" dirty="0" err="1">
                <a:sym typeface="Symbol" panose="05050102010706020507" pitchFamily="18" charset="2"/>
              </a:rPr>
              <a:t>x</a:t>
            </a:r>
            <a:r>
              <a:rPr lang="it-IT" sz="5000" dirty="0" err="1">
                <a:sym typeface="Symbol" panose="05050102010706020507" pitchFamily="18" charset="2"/>
              </a:rPr>
              <a:t></a:t>
            </a:r>
            <a:r>
              <a:rPr lang="it-IT" sz="5000" i="1" dirty="0" err="1">
                <a:sym typeface="Symbol" panose="05050102010706020507" pitchFamily="18" charset="2"/>
              </a:rPr>
              <a:t>Y</a:t>
            </a:r>
            <a:r>
              <a:rPr lang="it-IT" sz="5000" dirty="0">
                <a:sym typeface="Symbol" panose="05050102010706020507" pitchFamily="18" charset="2"/>
              </a:rPr>
              <a:t>)</a:t>
            </a:r>
          </a:p>
          <a:p>
            <a:pPr marL="0" indent="0" algn="just">
              <a:buNone/>
            </a:pPr>
            <a:r>
              <a:rPr lang="it-IT" dirty="0"/>
              <a:t>e nell’implicazione:</a:t>
            </a:r>
          </a:p>
          <a:p>
            <a:pPr algn="just"/>
            <a:r>
              <a:rPr lang="it-IT" dirty="0"/>
              <a:t>la premessa è sempre falsa</a:t>
            </a:r>
          </a:p>
          <a:p>
            <a:pPr algn="just"/>
            <a:r>
              <a:rPr lang="it-IT" dirty="0"/>
              <a:t>dunque l’implicazione è sempre vera (</a:t>
            </a:r>
            <a:r>
              <a:rPr lang="it-IT" i="1" dirty="0"/>
              <a:t>ex falso </a:t>
            </a:r>
            <a:r>
              <a:rPr lang="it-IT" i="1" dirty="0" err="1"/>
              <a:t>quodlibet</a:t>
            </a:r>
            <a:r>
              <a:rPr lang="it-IT" dirty="0"/>
              <a:t>)</a:t>
            </a:r>
          </a:p>
          <a:p>
            <a:pPr algn="just"/>
            <a:r>
              <a:rPr lang="it-IT" dirty="0"/>
              <a:t>e ciò prova che </a:t>
            </a:r>
            <a:r>
              <a:rPr lang="it-IT" dirty="0">
                <a:sym typeface="Symbol" panose="05050102010706020507" pitchFamily="18" charset="2"/>
              </a:rPr>
              <a:t></a:t>
            </a:r>
            <a:r>
              <a:rPr lang="it-IT" i="1" dirty="0">
                <a:sym typeface="Symbol" panose="05050102010706020507" pitchFamily="18" charset="2"/>
              </a:rPr>
              <a:t>Y,</a:t>
            </a:r>
          </a:p>
          <a:p>
            <a:pPr algn="just"/>
            <a:r>
              <a:rPr lang="it-IT" dirty="0">
                <a:sym typeface="Symbol" panose="05050102010706020507" pitchFamily="18" charset="2"/>
              </a:rPr>
              <a:t>data l’arbitrarietà di </a:t>
            </a:r>
            <a:r>
              <a:rPr lang="it-IT" i="1" dirty="0">
                <a:sym typeface="Symbol" panose="05050102010706020507" pitchFamily="18" charset="2"/>
              </a:rPr>
              <a:t>Y</a:t>
            </a:r>
            <a:r>
              <a:rPr lang="it-IT" dirty="0">
                <a:sym typeface="Symbol" panose="05050102010706020507" pitchFamily="18" charset="2"/>
              </a:rPr>
              <a:t>, per qualsiasi insieme </a:t>
            </a:r>
            <a:r>
              <a:rPr lang="it-IT" i="1" dirty="0">
                <a:sym typeface="Symbol" panose="05050102010706020507" pitchFamily="18" charset="2"/>
              </a:rPr>
              <a:t>Y</a:t>
            </a:r>
            <a:r>
              <a:rPr lang="it-IT" dirty="0">
                <a:sym typeface="Symbol" panose="05050102010706020507" pitchFamily="18" charset="2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65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A40CF-2EC8-4AEF-8B15-B157FF06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proposito dei numeri di Peano…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95E433-F4DC-4EF4-AB06-B5E473E0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500" dirty="0"/>
              <a:t>All’interno dell’insieme dei  numeri interi maggiori di 1, i numeri primi sono individuati dalla seguente proprietà:</a:t>
            </a:r>
          </a:p>
          <a:p>
            <a:r>
              <a:rPr lang="it-IT" sz="2500" dirty="0"/>
              <a:t>hanno come unici divisori positivi se stessi e 1;</a:t>
            </a:r>
          </a:p>
          <a:p>
            <a:r>
              <a:rPr lang="it-IT" sz="2500" dirty="0"/>
              <a:t>in altri termini, l’unico modo di scriverli come prodotto di due interi positivi è prendere come fattori 1 e il numero stesso;</a:t>
            </a:r>
          </a:p>
          <a:p>
            <a:r>
              <a:rPr lang="it-IT" sz="2500" dirty="0"/>
              <a:t>in altri termini, in ogni prodotto siffatto uno dei due fattori è necessariamente uguale a 1.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730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A40CF-2EC8-4AEF-8B15-B157FF06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proposito dei numeri di Peano…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95E433-F4DC-4EF4-AB06-B5E473E0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500" dirty="0"/>
              <a:t>All’interno dell’insieme dei  numeri interi maggiori di 1, i </a:t>
            </a:r>
            <a:r>
              <a:rPr lang="it-IT" sz="2500" b="1" dirty="0">
                <a:solidFill>
                  <a:srgbClr val="92D050"/>
                </a:solidFill>
              </a:rPr>
              <a:t>numeri primi </a:t>
            </a:r>
            <a:r>
              <a:rPr lang="it-IT" sz="2500" b="1" i="1" dirty="0">
                <a:solidFill>
                  <a:srgbClr val="92D050"/>
                </a:solidFill>
              </a:rPr>
              <a:t>p</a:t>
            </a:r>
            <a:r>
              <a:rPr lang="it-IT" sz="2500" b="1" dirty="0">
                <a:solidFill>
                  <a:srgbClr val="92D050"/>
                </a:solidFill>
              </a:rPr>
              <a:t> </a:t>
            </a:r>
            <a:r>
              <a:rPr lang="it-IT" sz="2500" dirty="0"/>
              <a:t>sono quelli verificanti la seguente proprietà:</a:t>
            </a:r>
          </a:p>
          <a:p>
            <a:pPr algn="just"/>
            <a:r>
              <a:rPr lang="it-IT" sz="2500" dirty="0"/>
              <a:t>in ogni espressione di </a:t>
            </a:r>
            <a:r>
              <a:rPr lang="it-IT" sz="2500" i="1" dirty="0"/>
              <a:t>p</a:t>
            </a:r>
            <a:r>
              <a:rPr lang="it-IT" sz="2500" dirty="0"/>
              <a:t> come prodotto di due interi positivi, uno di questi è uguale a 1;</a:t>
            </a:r>
          </a:p>
          <a:p>
            <a:r>
              <a:rPr lang="it-IT" sz="2500" dirty="0"/>
              <a:t>in simboli, </a:t>
            </a:r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5C39B3C-5373-445E-9124-0CCE2B53C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2047"/>
              </p:ext>
            </p:extLst>
          </p:nvPr>
        </p:nvGraphicFramePr>
        <p:xfrm>
          <a:off x="2044547" y="4911411"/>
          <a:ext cx="7572656" cy="69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2489040" imgH="228600" progId="Equation.DSMT4">
                  <p:embed/>
                </p:oleObj>
              </mc:Choice>
              <mc:Fallback>
                <p:oleObj name="Equation" r:id="rId3" imgW="248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4547" y="4911411"/>
                        <a:ext cx="7572656" cy="69544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68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A40CF-2EC8-4AEF-8B15-B157FF06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proposito dei numeri di Peano…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95E433-F4DC-4EF4-AB06-B5E473E0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500" dirty="0"/>
              <a:t>E dunque, all’interno dell’insieme dei  numeri interi maggiori di 1, i numeri non primi </a:t>
            </a:r>
            <a:r>
              <a:rPr lang="it-IT" sz="2500" i="1" dirty="0"/>
              <a:t>p </a:t>
            </a:r>
            <a:r>
              <a:rPr lang="it-IT" sz="2500" dirty="0"/>
              <a:t>(</a:t>
            </a:r>
            <a:r>
              <a:rPr lang="it-IT" sz="2500" b="1" dirty="0">
                <a:solidFill>
                  <a:srgbClr val="92D050"/>
                </a:solidFill>
              </a:rPr>
              <a:t>i numeri composti </a:t>
            </a:r>
            <a:r>
              <a:rPr lang="it-IT" sz="2500" b="1" i="1" dirty="0">
                <a:solidFill>
                  <a:srgbClr val="92D050"/>
                </a:solidFill>
              </a:rPr>
              <a:t>p</a:t>
            </a:r>
            <a:r>
              <a:rPr lang="it-IT" sz="2500" dirty="0"/>
              <a:t>) sono quelli per i quali la proprietà precedente non è vera, ossia quelli </a:t>
            </a:r>
          </a:p>
          <a:p>
            <a:pPr algn="just"/>
            <a:r>
              <a:rPr lang="it-IT" sz="2500" dirty="0"/>
              <a:t>rappresentabili come prodotto di due interi entrambi maggiori di 1. </a:t>
            </a:r>
          </a:p>
          <a:p>
            <a:r>
              <a:rPr lang="it-IT" sz="2500" dirty="0"/>
              <a:t>Quindi, l’insieme di tali numeri è</a:t>
            </a:r>
          </a:p>
          <a:p>
            <a:pPr marL="0" indent="0">
              <a:buNone/>
            </a:pPr>
            <a:endParaRPr lang="it-IT" sz="2500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5C39B3C-5373-445E-9124-0CCE2B53C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75204"/>
              </p:ext>
            </p:extLst>
          </p:nvPr>
        </p:nvGraphicFramePr>
        <p:xfrm>
          <a:off x="2995613" y="5108575"/>
          <a:ext cx="56022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1841400" imgH="279360" progId="Equation.DSMT4">
                  <p:embed/>
                </p:oleObj>
              </mc:Choice>
              <mc:Fallback>
                <p:oleObj name="Equation" r:id="rId3" imgW="184140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5C39B3C-5373-445E-9124-0CCE2B53C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5613" y="5108575"/>
                        <a:ext cx="5602287" cy="8493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FF98CDB8-CFA7-42A6-B165-00769F54D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951" y="4441046"/>
            <a:ext cx="3873442" cy="4678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47D1F7-CE45-49CA-8936-D3DAA36C4B08}"/>
              </a:ext>
            </a:extLst>
          </p:cNvPr>
          <p:cNvSpPr txBox="1"/>
          <p:nvPr/>
        </p:nvSpPr>
        <p:spPr>
          <a:xfrm>
            <a:off x="6482932" y="4237998"/>
            <a:ext cx="49936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sz="5000" dirty="0">
                <a:solidFill>
                  <a:srgbClr val="92D050"/>
                </a:solidFill>
              </a:rPr>
              <a:t>(</a:t>
            </a:r>
            <a:r>
              <a:rPr lang="it-IT" sz="4000" dirty="0">
                <a:solidFill>
                  <a:srgbClr val="92D050"/>
                </a:solidFill>
              </a:rPr>
              <a:t>                              </a:t>
            </a:r>
            <a:r>
              <a:rPr lang="it-IT" sz="5000" dirty="0">
                <a:solidFill>
                  <a:srgbClr val="92D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696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BBDB8-B03D-4FF1-85A4-5157883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Altri esempi di insiemi di interi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8E9D9-9562-423A-9091-0580D1E7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Insieme dei numeri interi pari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Insieme dei numeri interi multipli di 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Insieme dei cubi perfetti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2F4B1B5-BC8E-4315-B487-F08FE0801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74374"/>
              </p:ext>
            </p:extLst>
          </p:nvPr>
        </p:nvGraphicFramePr>
        <p:xfrm>
          <a:off x="4103688" y="2514600"/>
          <a:ext cx="277336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3" imgW="952200" imgH="279360" progId="Equation.DSMT4">
                  <p:embed/>
                </p:oleObj>
              </mc:Choice>
              <mc:Fallback>
                <p:oleObj name="Equation" r:id="rId3" imgW="952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3688" y="2514600"/>
                        <a:ext cx="2773362" cy="814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3AC6BE7-24C4-4916-89FD-246AB49B7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592337"/>
              </p:ext>
            </p:extLst>
          </p:nvPr>
        </p:nvGraphicFramePr>
        <p:xfrm>
          <a:off x="4122738" y="3790950"/>
          <a:ext cx="27368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939600" imgH="279360" progId="Equation.DSMT4">
                  <p:embed/>
                </p:oleObj>
              </mc:Choice>
              <mc:Fallback>
                <p:oleObj name="Equation" r:id="rId5" imgW="93960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2F4B1B5-BC8E-4315-B487-F08FE0801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2738" y="3790950"/>
                        <a:ext cx="2736850" cy="814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BA3B7BA-B2EB-4E25-A93C-A7C1FF021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48888"/>
              </p:ext>
            </p:extLst>
          </p:nvPr>
        </p:nvGraphicFramePr>
        <p:xfrm>
          <a:off x="4103688" y="5067300"/>
          <a:ext cx="27368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939600" imgH="279360" progId="Equation.DSMT4">
                  <p:embed/>
                </p:oleObj>
              </mc:Choice>
              <mc:Fallback>
                <p:oleObj name="Equation" r:id="rId7" imgW="93960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3AC6BE7-24C4-4916-89FD-246AB49B7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3688" y="5067300"/>
                        <a:ext cx="2736850" cy="814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403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BBDB8-B03D-4FF1-85A4-5157883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Altri esempi di insiemi di interi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8E9D9-9562-423A-9091-0580D1E7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Insieme dei quadrati perfetti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Insieme dei numeri interi dispari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2F4B1B5-BC8E-4315-B487-F08FE0801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828588"/>
              </p:ext>
            </p:extLst>
          </p:nvPr>
        </p:nvGraphicFramePr>
        <p:xfrm>
          <a:off x="4122738" y="2514600"/>
          <a:ext cx="273526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3" imgW="939600" imgH="279360" progId="Equation.DSMT4">
                  <p:embed/>
                </p:oleObj>
              </mc:Choice>
              <mc:Fallback>
                <p:oleObj name="Equation" r:id="rId3" imgW="93960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2F4B1B5-BC8E-4315-B487-F08FE0801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2738" y="2514600"/>
                        <a:ext cx="2735262" cy="814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3AC6BE7-24C4-4916-89FD-246AB49B7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231404"/>
              </p:ext>
            </p:extLst>
          </p:nvPr>
        </p:nvGraphicFramePr>
        <p:xfrm>
          <a:off x="3893832" y="4569662"/>
          <a:ext cx="33655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5" imgW="1155600" imgH="279360" progId="Equation.DSMT4">
                  <p:embed/>
                </p:oleObj>
              </mc:Choice>
              <mc:Fallback>
                <p:oleObj name="Equation" r:id="rId5" imgW="115560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3AC6BE7-24C4-4916-89FD-246AB49B7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3832" y="4569662"/>
                        <a:ext cx="3365500" cy="814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BE1FA0-7E5B-40E2-8231-0D64DBAB0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344021"/>
              </p:ext>
            </p:extLst>
          </p:nvPr>
        </p:nvGraphicFramePr>
        <p:xfrm>
          <a:off x="3912088" y="5434012"/>
          <a:ext cx="332898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7" imgW="1143000" imgH="279360" progId="Equation.DSMT4">
                  <p:embed/>
                </p:oleObj>
              </mc:Choice>
              <mc:Fallback>
                <p:oleObj name="Equation" r:id="rId7" imgW="1143000" imgH="2793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BE1FA0-7E5B-40E2-8231-0D64DBAB0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2088" y="5434012"/>
                        <a:ext cx="3328988" cy="8143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B0461DB-15F7-4B0E-A307-E967296A6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56052"/>
              </p:ext>
            </p:extLst>
          </p:nvPr>
        </p:nvGraphicFramePr>
        <p:xfrm>
          <a:off x="4102100" y="3378200"/>
          <a:ext cx="27749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9" imgW="952200" imgH="279360" progId="Equation.DSMT4">
                  <p:embed/>
                </p:oleObj>
              </mc:Choice>
              <mc:Fallback>
                <p:oleObj name="Equation" r:id="rId9" imgW="95220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2F4B1B5-BC8E-4315-B487-F08FE0801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2100" y="3378200"/>
                        <a:ext cx="2774950" cy="8143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615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C18FB-C206-4984-A7AA-7868949D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Sono veramente uguali questi insiemi?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155EF8-89DE-4381-BE79-652C913D8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Lo proviamo mediante la </a:t>
            </a:r>
            <a:r>
              <a:rPr lang="it-IT" b="1" dirty="0">
                <a:solidFill>
                  <a:srgbClr val="92D050"/>
                </a:solidFill>
              </a:rPr>
              <a:t>doppia inclusione:</a:t>
            </a:r>
          </a:p>
          <a:p>
            <a:endParaRPr lang="it-IT" b="1" dirty="0">
              <a:solidFill>
                <a:srgbClr val="92D050"/>
              </a:solidFill>
            </a:endParaRPr>
          </a:p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Si ha                                                                        </a:t>
            </a:r>
          </a:p>
          <a:p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perché (</a:t>
            </a:r>
            <a:r>
              <a:rPr lang="it-IT">
                <a:solidFill>
                  <a:schemeClr val="tx1">
                    <a:lumMod val="95000"/>
                  </a:schemeClr>
                </a:solidFill>
              </a:rPr>
              <a:t>il quadrato di) un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numero naturale è (il quadrato di) un numero intero</a:t>
            </a:r>
            <a:r>
              <a:rPr lang="it-IT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Si ha  </a:t>
            </a:r>
          </a:p>
          <a:p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perché il quadrato di un numero intero 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 è il quadrato del suo valore assoluto |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|, e |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| è un numero naturale. 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DE4ED6C-DF24-46B6-A753-791B06287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67474"/>
              </p:ext>
            </p:extLst>
          </p:nvPr>
        </p:nvGraphicFramePr>
        <p:xfrm>
          <a:off x="2346325" y="2719388"/>
          <a:ext cx="45466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1562040" imgH="279360" progId="Equation.DSMT4">
                  <p:embed/>
                </p:oleObj>
              </mc:Choice>
              <mc:Fallback>
                <p:oleObj name="Equation" r:id="rId3" imgW="156204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2F4B1B5-BC8E-4315-B487-F08FE0801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325" y="2719388"/>
                        <a:ext cx="4546600" cy="8143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E421E2F-E06F-4478-BAA7-ED98CAD74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64606"/>
              </p:ext>
            </p:extLst>
          </p:nvPr>
        </p:nvGraphicFramePr>
        <p:xfrm>
          <a:off x="2363788" y="4367213"/>
          <a:ext cx="45100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1549080" imgH="279360" progId="Equation.DSMT4">
                  <p:embed/>
                </p:oleObj>
              </mc:Choice>
              <mc:Fallback>
                <p:oleObj name="Equation" r:id="rId5" imgW="154908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BDE4ED6C-DF24-46B6-A753-791B06287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3788" y="4367213"/>
                        <a:ext cx="4510087" cy="8143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66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6F5CB-4142-491C-92F6-65406737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abbiamo appena definito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CC9F9E-723A-46D1-A7B8-0E9785466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Abbiamo definito un </a:t>
            </a:r>
            <a:r>
              <a:rPr lang="it-IT" sz="3000" b="1" dirty="0">
                <a:solidFill>
                  <a:srgbClr val="FFFF00"/>
                </a:solidFill>
              </a:rPr>
              <a:t>insieme</a:t>
            </a:r>
            <a:r>
              <a:rPr lang="it-IT" sz="3000" dirty="0"/>
              <a:t>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D33F96E-F038-4A1B-8501-B4B6FD96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62" y="2730287"/>
            <a:ext cx="8049491" cy="36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7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C18FB-C206-4984-A7AA-7868949D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Sono veramente uguali questi insiemi?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155EF8-89DE-4381-BE79-652C913D8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Lo proviamo mediante la </a:t>
            </a:r>
            <a:r>
              <a:rPr lang="it-IT" b="1" dirty="0">
                <a:solidFill>
                  <a:srgbClr val="92D050"/>
                </a:solidFill>
              </a:rPr>
              <a:t>doppia inclusione:</a:t>
            </a:r>
          </a:p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Si ha                                                                        </a:t>
            </a:r>
          </a:p>
          <a:p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perché il numero 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2n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+ 1 si scrive anche come 2 (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 + 1) – 1. </a:t>
            </a:r>
          </a:p>
          <a:p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Si ha  </a:t>
            </a:r>
          </a:p>
          <a:p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perché il numero 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2n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- 1 si scrive anche come 2 (</a:t>
            </a:r>
            <a:r>
              <a:rPr lang="it-IT" i="1" dirty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</a:rPr>
              <a:t> - 1) +1. </a:t>
            </a:r>
          </a:p>
          <a:p>
            <a:pPr marL="0" indent="0">
              <a:buNone/>
            </a:pPr>
            <a:endParaRPr lang="it-IT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DE4ED6C-DF24-46B6-A753-791B06287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52424"/>
              </p:ext>
            </p:extLst>
          </p:nvPr>
        </p:nvGraphicFramePr>
        <p:xfrm>
          <a:off x="1792288" y="2944920"/>
          <a:ext cx="56562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1942920" imgH="279360" progId="Equation.DSMT4">
                  <p:embed/>
                </p:oleObj>
              </mc:Choice>
              <mc:Fallback>
                <p:oleObj name="Equation" r:id="rId3" imgW="194292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BDE4ED6C-DF24-46B6-A753-791B06287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2288" y="2944920"/>
                        <a:ext cx="5656262" cy="8143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9835E4C-5714-404B-9643-0542B4868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17372"/>
              </p:ext>
            </p:extLst>
          </p:nvPr>
        </p:nvGraphicFramePr>
        <p:xfrm>
          <a:off x="1792288" y="4651309"/>
          <a:ext cx="56562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1942920" imgH="279360" progId="Equation.DSMT4">
                  <p:embed/>
                </p:oleObj>
              </mc:Choice>
              <mc:Fallback>
                <p:oleObj name="Equation" r:id="rId5" imgW="194292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BDE4ED6C-DF24-46B6-A753-791B06287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2288" y="4651309"/>
                        <a:ext cx="5656262" cy="8143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723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9499D8-56F5-47A2-A4CA-62799666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Insiemi infiniti e finiti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050269-CF3B-4982-AA4C-77AD98C6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it-IT" dirty="0"/>
              <a:t>Un insieme si dice </a:t>
            </a:r>
            <a:r>
              <a:rPr lang="it-IT" b="1" dirty="0">
                <a:solidFill>
                  <a:srgbClr val="92D050"/>
                </a:solidFill>
              </a:rPr>
              <a:t>infinito </a:t>
            </a:r>
            <a:r>
              <a:rPr lang="it-IT" dirty="0"/>
              <a:t>se esiste un suo sottoinsieme </a:t>
            </a:r>
            <a:r>
              <a:rPr lang="it-IT" b="1" dirty="0"/>
              <a:t>proprio</a:t>
            </a:r>
            <a:r>
              <a:rPr lang="it-IT" dirty="0"/>
              <a:t> con cui è in corrispondenza biunivoca.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u="sng" dirty="0"/>
              <a:t>Esempio</a:t>
            </a:r>
            <a:r>
              <a:rPr lang="it-IT" dirty="0"/>
              <a:t>: </a:t>
            </a:r>
            <a:r>
              <a:rPr lang="it-IT"/>
              <a:t>L’insieme ℤ</a:t>
            </a:r>
            <a:r>
              <a:rPr lang="it-IT" dirty="0"/>
              <a:t> </a:t>
            </a:r>
            <a:r>
              <a:rPr lang="it-IT"/>
              <a:t>dei </a:t>
            </a:r>
            <a:r>
              <a:rPr lang="it-IT" dirty="0"/>
              <a:t>numeri interi è infinito, </a:t>
            </a:r>
          </a:p>
          <a:p>
            <a:pPr marL="0" indent="0" algn="just">
              <a:buNone/>
            </a:pPr>
            <a:r>
              <a:rPr lang="it-IT" dirty="0"/>
              <a:t>perché è in corrispondenza biunivoca con il sottoinsieme dei numeri interi pari: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AutoShape 2" descr="\mathbb {Z} ">
            <a:extLst>
              <a:ext uri="{FF2B5EF4-FFF2-40B4-BE49-F238E27FC236}">
                <a16:creationId xmlns:a16="http://schemas.microsoft.com/office/drawing/2014/main" id="{7600F88E-4578-4A75-AC99-264611EB8D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E5730A88-DD70-4C56-BC58-D83C8E9F8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24457"/>
              </p:ext>
            </p:extLst>
          </p:nvPr>
        </p:nvGraphicFramePr>
        <p:xfrm>
          <a:off x="1512582" y="5343467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3586083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9392993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26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067806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8233245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8647813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20536818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48224249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4986925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7742848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21187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it-IT" b="1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53884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4542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-6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it-IT" b="1" i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it-IT" b="1" i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0610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955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A3674-47B1-4C1A-AFE8-179D6DCD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it-IT" dirty="0"/>
              <a:t>Il prodotto cartesiano</a:t>
            </a:r>
            <a:endParaRPr lang="it-IT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magine 3">
            <a:hlinkClick r:id="rId3" action="ppaction://hlinkfile"/>
            <a:extLst>
              <a:ext uri="{FF2B5EF4-FFF2-40B4-BE49-F238E27FC236}">
                <a16:creationId xmlns:a16="http://schemas.microsoft.com/office/drawing/2014/main" id="{DECC94D9-E35B-41C8-874B-13BF8E0A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871" y="734093"/>
            <a:ext cx="3414010" cy="538981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Segnaposto contenuto 1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BCA010D-B1D7-4395-B3F0-2B7BCD368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7" y="1854820"/>
            <a:ext cx="4162130" cy="4059541"/>
          </a:xfrm>
        </p:spPr>
      </p:pic>
    </p:spTree>
    <p:extLst>
      <p:ext uri="{BB962C8B-B14F-4D97-AF65-F5344CB8AC3E}">
        <p14:creationId xmlns:p14="http://schemas.microsoft.com/office/powerpoint/2010/main" val="3959046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2A3B14-DCFB-42E7-8630-4826EF9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Il prodotto cartesiano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Segnaposto contenuto 4" descr="Immagine che contiene sedendo, barca, filo, pensile&#10;&#10;Descrizione generata automaticamente">
            <a:extLst>
              <a:ext uri="{FF2B5EF4-FFF2-40B4-BE49-F238E27FC236}">
                <a16:creationId xmlns:a16="http://schemas.microsoft.com/office/drawing/2014/main" id="{5F544C6E-62EA-4DEA-8AF2-07C98EFCA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965141"/>
            <a:ext cx="5621550" cy="493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346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2A3B14-DCFB-42E7-8630-4826EF95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/>
              <a:t>Il prodotto cartesiano</a:t>
            </a:r>
          </a:p>
        </p:txBody>
      </p:sp>
      <p:pic>
        <p:nvPicPr>
          <p:cNvPr id="7" name="Segnaposto contenuto 6" descr="Immagine che contiene barca, acqua, sedendo, luce&#10;&#10;Descrizione generata automaticamente">
            <a:extLst>
              <a:ext uri="{FF2B5EF4-FFF2-40B4-BE49-F238E27FC236}">
                <a16:creationId xmlns:a16="http://schemas.microsoft.com/office/drawing/2014/main" id="{2DA054DC-3F89-4899-833A-CCBB2F0F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r="-2" b="-2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8994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711BA-E348-45F9-B8E8-4387E38C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prodotto cartesiano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5C837-282E-4B10-A9BC-1AA9C53C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Dati gli insiemi </a:t>
            </a:r>
            <a:r>
              <a:rPr lang="it-IT" i="1" dirty="0"/>
              <a:t>X </a:t>
            </a:r>
            <a:r>
              <a:rPr lang="it-IT" dirty="0"/>
              <a:t>e </a:t>
            </a:r>
            <a:r>
              <a:rPr lang="it-IT" i="1" dirty="0"/>
              <a:t>Y, </a:t>
            </a:r>
            <a:r>
              <a:rPr lang="it-IT" dirty="0"/>
              <a:t> si dice </a:t>
            </a:r>
            <a:r>
              <a:rPr lang="it-IT" b="1" dirty="0">
                <a:solidFill>
                  <a:srgbClr val="FFFF00"/>
                </a:solidFill>
              </a:rPr>
              <a:t>prodotto cartesiano </a:t>
            </a:r>
            <a:r>
              <a:rPr lang="it-IT" dirty="0">
                <a:solidFill>
                  <a:srgbClr val="FFFF00"/>
                </a:solidFill>
              </a:rPr>
              <a:t>di </a:t>
            </a:r>
            <a:r>
              <a:rPr lang="it-IT" i="1" dirty="0">
                <a:solidFill>
                  <a:srgbClr val="FFFF00"/>
                </a:solidFill>
              </a:rPr>
              <a:t>X</a:t>
            </a:r>
            <a:r>
              <a:rPr lang="it-IT" dirty="0">
                <a:solidFill>
                  <a:srgbClr val="FFFF00"/>
                </a:solidFill>
              </a:rPr>
              <a:t> e </a:t>
            </a:r>
            <a:r>
              <a:rPr lang="it-IT" i="1" dirty="0">
                <a:solidFill>
                  <a:srgbClr val="FFFF00"/>
                </a:solidFill>
              </a:rPr>
              <a:t>Y</a:t>
            </a:r>
            <a:r>
              <a:rPr lang="it-IT" dirty="0"/>
              <a:t> l’insieme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 cui elementi sono </a:t>
            </a:r>
            <a:r>
              <a:rPr lang="it-IT" b="1" dirty="0">
                <a:solidFill>
                  <a:srgbClr val="FFFF00"/>
                </a:solidFill>
              </a:rPr>
              <a:t>coppie ordinate</a:t>
            </a:r>
            <a:r>
              <a:rPr lang="it-IT" dirty="0"/>
              <a:t> la cui </a:t>
            </a:r>
            <a:r>
              <a:rPr lang="it-IT" b="1" dirty="0">
                <a:solidFill>
                  <a:srgbClr val="FFFF00"/>
                </a:solidFill>
              </a:rPr>
              <a:t>prima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coordinata </a:t>
            </a:r>
            <a:r>
              <a:rPr lang="it-IT" dirty="0"/>
              <a:t>appartiene a </a:t>
            </a:r>
            <a:r>
              <a:rPr lang="it-IT" i="1" dirty="0"/>
              <a:t>X</a:t>
            </a:r>
            <a:r>
              <a:rPr lang="it-IT" dirty="0"/>
              <a:t>, e la cui </a:t>
            </a:r>
            <a:r>
              <a:rPr lang="it-IT" b="1" dirty="0">
                <a:solidFill>
                  <a:srgbClr val="FFFF00"/>
                </a:solidFill>
              </a:rPr>
              <a:t>seconda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coordinata </a:t>
            </a:r>
            <a:r>
              <a:rPr lang="it-IT" dirty="0"/>
              <a:t>appartiene a </a:t>
            </a:r>
            <a:r>
              <a:rPr lang="it-IT" i="1" dirty="0"/>
              <a:t>Y</a:t>
            </a:r>
            <a:r>
              <a:rPr lang="it-IT" dirty="0"/>
              <a:t>. 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9557112-C03C-4F71-B5AB-3992C504C9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2311" y="3057479"/>
          <a:ext cx="6956594" cy="109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1777680" imgH="279360" progId="Equation.DSMT4">
                  <p:embed/>
                </p:oleObj>
              </mc:Choice>
              <mc:Fallback>
                <p:oleObj name="Equation" r:id="rId3" imgW="177768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69557112-C03C-4F71-B5AB-3992C504C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11" y="3057479"/>
                        <a:ext cx="6956594" cy="10931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546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46055-39E8-48CE-86F6-98B0B003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Coppia ordinata: formalmente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CE5BB2-0B76-4FF5-83A6-0906B690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definire la coppia ordinata (</a:t>
            </a:r>
            <a:r>
              <a:rPr lang="it-IT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it-IT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it-IT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come l’insieme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00BAC80-29FD-4845-8025-7B0922155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4025" y="3106738"/>
          <a:ext cx="29321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749160" imgH="253800" progId="Equation.DSMT4">
                  <p:embed/>
                </p:oleObj>
              </mc:Choice>
              <mc:Fallback>
                <p:oleObj name="Equation" r:id="rId3" imgW="749160" imgH="25380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00BAC80-29FD-4845-8025-7B0922155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4025" y="3106738"/>
                        <a:ext cx="2932113" cy="993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CE7DAC7-084C-4735-88F1-5E77E5075E48}"/>
              </a:ext>
            </a:extLst>
          </p:cNvPr>
          <p:cNvCxnSpPr>
            <a:cxnSpLocks/>
          </p:cNvCxnSpPr>
          <p:nvPr/>
        </p:nvCxnSpPr>
        <p:spPr>
          <a:xfrm flipV="1">
            <a:off x="3663075" y="4342031"/>
            <a:ext cx="1199124" cy="1314108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C6A0CCA-ADAD-45F6-9144-F16C814A1E98}"/>
              </a:ext>
            </a:extLst>
          </p:cNvPr>
          <p:cNvCxnSpPr>
            <a:cxnSpLocks/>
          </p:cNvCxnSpPr>
          <p:nvPr/>
        </p:nvCxnSpPr>
        <p:spPr>
          <a:xfrm flipH="1" flipV="1">
            <a:off x="6301330" y="4342031"/>
            <a:ext cx="1681875" cy="1182697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D4B407-141A-4649-BE99-B428F8051ACD}"/>
              </a:ext>
            </a:extLst>
          </p:cNvPr>
          <p:cNvSpPr txBox="1"/>
          <p:nvPr/>
        </p:nvSpPr>
        <p:spPr>
          <a:xfrm>
            <a:off x="7747761" y="5656139"/>
            <a:ext cx="168187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individua le coordinate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D8D48E-586B-4721-948D-6CE3C91A5A80}"/>
              </a:ext>
            </a:extLst>
          </p:cNvPr>
          <p:cNvSpPr txBox="1"/>
          <p:nvPr/>
        </p:nvSpPr>
        <p:spPr>
          <a:xfrm>
            <a:off x="2468515" y="5773448"/>
            <a:ext cx="23936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individua la prima coordinata</a:t>
            </a:r>
          </a:p>
        </p:txBody>
      </p:sp>
    </p:spTree>
    <p:extLst>
      <p:ext uri="{BB962C8B-B14F-4D97-AF65-F5344CB8AC3E}">
        <p14:creationId xmlns:p14="http://schemas.microsoft.com/office/powerpoint/2010/main" val="2367653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46055-39E8-48CE-86F6-98B0B003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Coppia ordinata: formalmente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CE5BB2-0B76-4FF5-83A6-0906B690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definire la coppia ordinata (</a:t>
            </a:r>
            <a:r>
              <a:rPr lang="it-IT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it-IT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it-IT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anche come l’insieme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C00BAC80-29FD-4845-8025-7B0922155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13" y="3106738"/>
          <a:ext cx="41243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1054080" imgH="253800" progId="Equation.DSMT4">
                  <p:embed/>
                </p:oleObj>
              </mc:Choice>
              <mc:Fallback>
                <p:oleObj name="Equation" r:id="rId3" imgW="1054080" imgH="25380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C00BAC80-29FD-4845-8025-7B0922155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8713" y="3106738"/>
                        <a:ext cx="4124325" cy="993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CE7DAC7-084C-4735-88F1-5E77E5075E48}"/>
              </a:ext>
            </a:extLst>
          </p:cNvPr>
          <p:cNvCxnSpPr>
            <a:cxnSpLocks/>
          </p:cNvCxnSpPr>
          <p:nvPr/>
        </p:nvCxnSpPr>
        <p:spPr>
          <a:xfrm flipV="1">
            <a:off x="3663075" y="4342031"/>
            <a:ext cx="1199124" cy="1314108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C6A0CCA-ADAD-45F6-9144-F16C814A1E98}"/>
              </a:ext>
            </a:extLst>
          </p:cNvPr>
          <p:cNvCxnSpPr>
            <a:cxnSpLocks/>
          </p:cNvCxnSpPr>
          <p:nvPr/>
        </p:nvCxnSpPr>
        <p:spPr>
          <a:xfrm flipH="1" flipV="1">
            <a:off x="6794121" y="4232522"/>
            <a:ext cx="1681875" cy="1182697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D4B407-141A-4649-BE99-B428F8051ACD}"/>
              </a:ext>
            </a:extLst>
          </p:cNvPr>
          <p:cNvSpPr txBox="1"/>
          <p:nvPr/>
        </p:nvSpPr>
        <p:spPr>
          <a:xfrm>
            <a:off x="7747761" y="5656139"/>
            <a:ext cx="26172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individua la seconda coordinata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D8D48E-586B-4721-948D-6CE3C91A5A80}"/>
              </a:ext>
            </a:extLst>
          </p:cNvPr>
          <p:cNvSpPr txBox="1"/>
          <p:nvPr/>
        </p:nvSpPr>
        <p:spPr>
          <a:xfrm>
            <a:off x="2468515" y="5773448"/>
            <a:ext cx="23936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individua la prima coordinata</a:t>
            </a:r>
          </a:p>
        </p:txBody>
      </p:sp>
    </p:spTree>
    <p:extLst>
      <p:ext uri="{BB962C8B-B14F-4D97-AF65-F5344CB8AC3E}">
        <p14:creationId xmlns:p14="http://schemas.microsoft.com/office/powerpoint/2010/main" val="422551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2793B-5BF7-46A6-8324-B9A14C246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Due esempi e una proprietà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43C0E40-8DB6-4749-8C9E-0D33EDD365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2,10,87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1,10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1,87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2,10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,(2,87)</m:t>
                        </m:r>
                      </m:e>
                    </m:d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(1,4)</m:t>
                        </m:r>
                      </m:e>
                    </m:d>
                  </m:oMath>
                </a14:m>
                <a:endParaRPr lang="it-IT" dirty="0"/>
              </a:p>
              <a:p>
                <a:r>
                  <a:rPr lang="it-IT" dirty="0"/>
                  <a:t>In generale, se </a:t>
                </a:r>
                <a:r>
                  <a:rPr lang="it-IT" i="1" dirty="0"/>
                  <a:t>X </a:t>
                </a:r>
                <a:r>
                  <a:rPr lang="it-IT" dirty="0"/>
                  <a:t>e </a:t>
                </a:r>
                <a:r>
                  <a:rPr lang="it-IT" i="1" dirty="0"/>
                  <a:t>Y</a:t>
                </a:r>
                <a:r>
                  <a:rPr lang="it-IT" dirty="0"/>
                  <a:t> sono insiemi finiti, anche il prodotto cartesiano </a:t>
                </a:r>
                <a:r>
                  <a:rPr lang="it-IT" i="1" dirty="0"/>
                  <a:t>X</a:t>
                </a:r>
                <a:r>
                  <a:rPr lang="it-IT" dirty="0">
                    <a:sym typeface="Symbol" panose="05050102010706020507" pitchFamily="18" charset="2"/>
                  </a:rPr>
                  <a:t></a:t>
                </a:r>
                <a:r>
                  <a:rPr lang="it-IT" i="1" dirty="0"/>
                  <a:t>Y </a:t>
                </a:r>
                <a:r>
                  <a:rPr lang="it-IT" dirty="0"/>
                  <a:t> è un insieme finito e la sua cardinalità è</a:t>
                </a:r>
              </a:p>
              <a:p>
                <a:endParaRPr lang="it-IT" dirty="0"/>
              </a:p>
              <a:p>
                <a:pPr marL="0" indent="0" algn="ctr">
                  <a:buNone/>
                </a:pPr>
                <a:endParaRPr lang="it-IT" dirty="0"/>
              </a:p>
              <a:p>
                <a:pPr marL="0" indent="0" algn="ctr">
                  <a:buNone/>
                </a:pPr>
                <a:endParaRPr lang="it-IT" dirty="0"/>
              </a:p>
              <a:p>
                <a:pPr algn="just"/>
                <a:r>
                  <a:rPr lang="it-IT" dirty="0"/>
                  <a:t>La definizione di prodotto cartesiano e questa proprietà si estendono in modo naturale al caso di </a:t>
                </a:r>
                <a:r>
                  <a:rPr lang="it-IT" i="1" dirty="0"/>
                  <a:t>n</a:t>
                </a:r>
                <a:r>
                  <a:rPr lang="it-IT" dirty="0"/>
                  <a:t> insiemi, per ogni intero </a:t>
                </a:r>
                <a:r>
                  <a:rPr lang="it-IT" i="1" dirty="0"/>
                  <a:t>n</a:t>
                </a:r>
                <a:r>
                  <a:rPr lang="it-IT" dirty="0"/>
                  <a:t> maggiore di 1. Le coppie ordinate sono sostituite da </a:t>
                </a:r>
                <a:r>
                  <a:rPr lang="it-IT" b="1" i="1" dirty="0">
                    <a:solidFill>
                      <a:srgbClr val="FFFF00"/>
                    </a:solidFill>
                  </a:rPr>
                  <a:t>n</a:t>
                </a:r>
                <a:r>
                  <a:rPr lang="it-IT" b="1" dirty="0">
                    <a:solidFill>
                      <a:srgbClr val="FFFF00"/>
                    </a:solidFill>
                  </a:rPr>
                  <a:t>-</a:t>
                </a:r>
                <a:r>
                  <a:rPr lang="it-IT" b="1" dirty="0" err="1">
                    <a:solidFill>
                      <a:srgbClr val="FFFF00"/>
                    </a:solidFill>
                  </a:rPr>
                  <a:t>uple</a:t>
                </a:r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43C0E40-8DB6-4749-8C9E-0D33EDD36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1" r="-6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E2498D0-7F78-42E4-BC31-92351AE7F8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8829" y="3886771"/>
          <a:ext cx="2933257" cy="76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EE2498D0-7F78-42E4-BC31-92351AE7F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8829" y="3886771"/>
                        <a:ext cx="2933257" cy="7618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019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5382A8-A06D-45EB-9C3D-DB47C101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bg2"/>
                </a:solidFill>
              </a:rPr>
              <a:t>Un esempio importante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BC0FB-3C0D-4065-9D08-AA45DB8B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Sia </a:t>
            </a:r>
            <a:r>
              <a:rPr lang="it-IT" i="1" dirty="0"/>
              <a:t>n</a:t>
            </a:r>
            <a:r>
              <a:rPr lang="it-IT" dirty="0"/>
              <a:t> un intero maggiore di 1, e siano </a:t>
            </a:r>
            <a:r>
              <a:rPr lang="it-IT" i="1" dirty="0"/>
              <a:t>X</a:t>
            </a:r>
            <a:r>
              <a:rPr lang="it-IT" baseline="-25000" dirty="0"/>
              <a:t>1, …,</a:t>
            </a:r>
            <a:r>
              <a:rPr lang="it-IT" i="1" baseline="-25000" dirty="0"/>
              <a:t> </a:t>
            </a:r>
            <a:r>
              <a:rPr lang="it-IT" i="1" dirty="0" err="1"/>
              <a:t>X</a:t>
            </a:r>
            <a:r>
              <a:rPr lang="it-IT" i="1" baseline="-25000" dirty="0" err="1"/>
              <a:t>n</a:t>
            </a:r>
            <a:r>
              <a:rPr lang="it-IT" i="1" baseline="-25000" dirty="0"/>
              <a:t> </a:t>
            </a:r>
            <a:r>
              <a:rPr lang="it-IT" i="1" dirty="0"/>
              <a:t> </a:t>
            </a:r>
            <a:r>
              <a:rPr lang="it-IT" dirty="0"/>
              <a:t>insiemi tutti uguali a {0,1}. Consideriamo il prodotto cartesiano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500" b="1" dirty="0">
                <a:solidFill>
                  <a:srgbClr val="92D050"/>
                </a:solidFill>
              </a:rPr>
              <a:t>(prodotto di </a:t>
            </a:r>
            <a:r>
              <a:rPr lang="it-IT" sz="2500" b="1" i="1" dirty="0">
                <a:solidFill>
                  <a:srgbClr val="92D050"/>
                </a:solidFill>
              </a:rPr>
              <a:t>n</a:t>
            </a:r>
            <a:r>
              <a:rPr lang="it-IT" sz="2500" b="1" dirty="0">
                <a:solidFill>
                  <a:srgbClr val="92D050"/>
                </a:solidFill>
              </a:rPr>
              <a:t> copie di {0,1})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206F8217-9C1B-42A3-8153-7B9DEFA5EA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364" y="2754716"/>
          <a:ext cx="5552923" cy="134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5" imgW="1777680" imgH="431640" progId="Equation.DSMT4">
                  <p:embed/>
                </p:oleObj>
              </mc:Choice>
              <mc:Fallback>
                <p:oleObj name="Equation" r:id="rId5" imgW="1777680" imgH="43164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206F8217-9C1B-42A3-8153-7B9DEFA5E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364" y="2754716"/>
                        <a:ext cx="5552923" cy="134856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02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Come possiamo scriverlo?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1"/>
            <a:ext cx="8946541" cy="14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Possiamo scriverlo così: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/>
              <p:nvPr/>
            </p:nvSpPr>
            <p:spPr>
              <a:xfrm>
                <a:off x="1509202" y="3765696"/>
                <a:ext cx="8282867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it-IT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è 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un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poliedro</m:t>
                          </m:r>
                          <m:r>
                            <a:rPr lang="it-IT" sz="40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it-IT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ha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cinque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facce</m:t>
                          </m:r>
                          <m:r>
                            <m:rPr>
                              <m:nor/>
                            </m:rPr>
                            <a:rPr lang="it-IT" sz="400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it-IT" sz="4000" dirty="0"/>
              </a:p>
              <a:p>
                <a:pPr>
                  <a:spcAft>
                    <a:spcPts val="600"/>
                  </a:spcAft>
                </a:pPr>
                <a:endParaRPr lang="it-IT" sz="4000" dirty="0"/>
              </a:p>
              <a:p>
                <a:pPr>
                  <a:spcAft>
                    <a:spcPts val="600"/>
                  </a:spcAft>
                </a:pPr>
                <a:r>
                  <a:rPr lang="it-IT" sz="4000" dirty="0"/>
                  <a:t>Questo è l’insieme dei poliedri aventi cinque facce. </a:t>
                </a:r>
              </a:p>
              <a:p>
                <a:pPr>
                  <a:spcAft>
                    <a:spcPts val="600"/>
                  </a:spcAft>
                </a:pPr>
                <a:endParaRPr lang="it-IT" sz="40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02" y="3765696"/>
                <a:ext cx="8282867" cy="3400931"/>
              </a:xfrm>
              <a:prstGeom prst="rect">
                <a:avLst/>
              </a:prstGeom>
              <a:blipFill>
                <a:blip r:embed="rId2"/>
                <a:stretch>
                  <a:fillRect l="-26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96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5382A8-A06D-45EB-9C3D-DB47C101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bg2"/>
                </a:solidFill>
              </a:rPr>
              <a:t>Un esempio importante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BC0FB-3C0D-4065-9D08-AA45DB8B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Questo è l’insieme delle </a:t>
            </a:r>
            <a:r>
              <a:rPr lang="it-IT" b="1" i="1" dirty="0">
                <a:solidFill>
                  <a:srgbClr val="92D050"/>
                </a:solidFill>
              </a:rPr>
              <a:t>n-</a:t>
            </a:r>
            <a:r>
              <a:rPr lang="it-IT" b="1" dirty="0" err="1">
                <a:solidFill>
                  <a:srgbClr val="92D050"/>
                </a:solidFill>
              </a:rPr>
              <a:t>uple</a:t>
            </a:r>
            <a:r>
              <a:rPr lang="it-IT" b="1" dirty="0">
                <a:solidFill>
                  <a:srgbClr val="92D050"/>
                </a:solidFill>
              </a:rPr>
              <a:t> ordinate di 0,1</a:t>
            </a:r>
          </a:p>
          <a:p>
            <a:pPr marL="0" indent="0">
              <a:buNone/>
            </a:pPr>
            <a:endParaRPr lang="it-IT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sua cardinalità è: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206F8217-9C1B-42A3-8153-7B9DEFA5EA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9675" y="5177683"/>
          <a:ext cx="2339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5" imgW="749160" imgH="279360" progId="Equation.DSMT4">
                  <p:embed/>
                </p:oleObj>
              </mc:Choice>
              <mc:Fallback>
                <p:oleObj name="Equation" r:id="rId5" imgW="749160" imgH="279360" progId="Equation.DSMT4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206F8217-9C1B-42A3-8153-7B9DEFA5EA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9675" y="5177683"/>
                        <a:ext cx="2339975" cy="873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D82BEE76-7AA2-43A5-BE91-1D84634C9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650" y="2395825"/>
            <a:ext cx="35623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Come possiamo scriverlo?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1"/>
            <a:ext cx="8946541" cy="14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Gli possiamo anche dare un nome: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/>
              <p:nvPr/>
            </p:nvSpPr>
            <p:spPr>
              <a:xfrm>
                <a:off x="1509202" y="3765696"/>
                <a:ext cx="91883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sz="4000" dirty="0">
                    <a:sym typeface="Symbol" panose="05050102010706020507" pitchFamily="18" charset="2"/>
                  </a:rPr>
                  <a:t>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it-IT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è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poliedro</m:t>
                        </m:r>
                        <m:r>
                          <a:rPr lang="it-IT" sz="4000" i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it-IT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cinque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facce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it-IT" sz="40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02" y="3765696"/>
                <a:ext cx="9188390" cy="707886"/>
              </a:xfrm>
              <a:prstGeom prst="rect">
                <a:avLst/>
              </a:prstGeom>
              <a:blipFill>
                <a:blip r:embed="rId2"/>
                <a:stretch>
                  <a:fillRect l="-2389" t="-16379" b="-353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3CA3F7FA-7E4D-4F02-99CF-4817B8E0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14" y="4588867"/>
            <a:ext cx="3610325" cy="16482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3E7EF6-F827-4ED4-B482-0080753BB114}"/>
              </a:ext>
            </a:extLst>
          </p:cNvPr>
          <p:cNvSpPr txBox="1"/>
          <p:nvPr/>
        </p:nvSpPr>
        <p:spPr>
          <a:xfrm>
            <a:off x="1741778" y="5060781"/>
            <a:ext cx="878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>
                <a:sym typeface="Symbol" panose="05050102010706020507" pitchFamily="18" charset="2"/>
              </a:rPr>
              <a:t></a:t>
            </a:r>
            <a:endParaRPr lang="it-IT" sz="25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F34D50-4E04-473F-98AD-63C088A21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704" y="4663959"/>
            <a:ext cx="3662872" cy="16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it-IT"/>
              <a:t>Come possiamo scriverlo?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049B09-93BA-40D3-8B80-788A87C8F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706096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/>
              <a:t>Inoltre, possiamo anche introdurre il seguente insieme: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000"/>
              <a:t>I suoi </a:t>
            </a:r>
            <a:r>
              <a:rPr lang="it-IT" sz="3000" b="1">
                <a:solidFill>
                  <a:srgbClr val="FFFF00"/>
                </a:solidFill>
              </a:rPr>
              <a:t>elementi</a:t>
            </a:r>
            <a:r>
              <a:rPr lang="it-IT" sz="3000"/>
              <a:t> sono (tutti) i poliedri. </a:t>
            </a:r>
          </a:p>
          <a:p>
            <a:pPr marL="457200" indent="-457200">
              <a:buFont typeface="+mj-lt"/>
              <a:buAutoNum type="arabicPeriod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/>
              <p:nvPr/>
            </p:nvSpPr>
            <p:spPr>
              <a:xfrm>
                <a:off x="1509202" y="3765696"/>
                <a:ext cx="91883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sz="4000" dirty="0">
                    <a:sym typeface="Symbol" panose="05050102010706020507" pitchFamily="18" charset="2"/>
                  </a:rPr>
                  <a:t>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it-IT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è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poliedro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it-IT" sz="40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02" y="3765696"/>
                <a:ext cx="9188390" cy="707886"/>
              </a:xfrm>
              <a:prstGeom prst="rect">
                <a:avLst/>
              </a:prstGeom>
              <a:blipFill>
                <a:blip r:embed="rId3"/>
                <a:stretch>
                  <a:fillRect l="-2389" t="-16379" b="-353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Modello 3D 21">
                <a:extLst>
                  <a:ext uri="{FF2B5EF4-FFF2-40B4-BE49-F238E27FC236}">
                    <a16:creationId xmlns:a16="http://schemas.microsoft.com/office/drawing/2014/main" id="{A8172A16-791A-439F-9254-110CBAEE12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1559193"/>
                  </p:ext>
                </p:extLst>
              </p:nvPr>
            </p:nvGraphicFramePr>
            <p:xfrm>
              <a:off x="7758986" y="1951717"/>
              <a:ext cx="4250335" cy="31078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4250335" cy="3107876"/>
                    </a:xfrm>
                    <a:prstGeom prst="rect">
                      <a:avLst/>
                    </a:prstGeom>
                  </am3d:spPr>
                  <am3d:camera>
                    <am3d:pos x="0" y="0" z="649024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17280" d="1000000"/>
                    <am3d:preTrans dx="-39910" dy="39912" dz="-1297109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Modello 3D 21">
                <a:extLst>
                  <a:ext uri="{FF2B5EF4-FFF2-40B4-BE49-F238E27FC236}">
                    <a16:creationId xmlns:a16="http://schemas.microsoft.com/office/drawing/2014/main" id="{A8172A16-791A-439F-9254-110CBAEE12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8986" y="1951717"/>
                <a:ext cx="4250335" cy="3107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40D68605-7261-486D-8C6A-E929E8CD71FB}"/>
                  </a:ext>
                </a:extLst>
              </p14:cNvPr>
              <p14:cNvContentPartPr/>
              <p14:nvPr/>
            </p14:nvContentPartPr>
            <p14:xfrm>
              <a:off x="11623820" y="2343305"/>
              <a:ext cx="360" cy="3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40D68605-7261-486D-8C6A-E929E8CD71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6180" y="232530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601AC205-820C-4467-BA80-569284381600}"/>
                  </a:ext>
                </a:extLst>
              </p14:cNvPr>
              <p14:cNvContentPartPr/>
              <p14:nvPr/>
            </p14:nvContentPartPr>
            <p14:xfrm>
              <a:off x="11247620" y="2304425"/>
              <a:ext cx="250560" cy="15444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601AC205-820C-4467-BA80-5692843816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29620" y="2286785"/>
                <a:ext cx="2862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BB871357-47CA-42DD-9D7F-C8D5A422D71D}"/>
                  </a:ext>
                </a:extLst>
              </p14:cNvPr>
              <p14:cNvContentPartPr/>
              <p14:nvPr/>
            </p14:nvContentPartPr>
            <p14:xfrm>
              <a:off x="7210580" y="1165745"/>
              <a:ext cx="360" cy="36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BB871357-47CA-42DD-9D7F-C8D5A422D7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92940" y="114774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6BA252DC-12BC-4312-90F2-2CAF6ECA97FE}"/>
                  </a:ext>
                </a:extLst>
              </p14:cNvPr>
              <p14:cNvContentPartPr/>
              <p14:nvPr/>
            </p14:nvContentPartPr>
            <p14:xfrm>
              <a:off x="8382380" y="2392625"/>
              <a:ext cx="360" cy="36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6BA252DC-12BC-4312-90F2-2CAF6ECA97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64380" y="237462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FD9A62EC-A30A-40E5-A113-199B104E60DE}"/>
                  </a:ext>
                </a:extLst>
              </p14:cNvPr>
              <p14:cNvContentPartPr/>
              <p14:nvPr/>
            </p14:nvContentPartPr>
            <p14:xfrm>
              <a:off x="8312180" y="2361305"/>
              <a:ext cx="144000" cy="7668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FD9A62EC-A30A-40E5-A113-199B104E60D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94540" y="2343305"/>
                <a:ext cx="17964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o 39">
            <a:extLst>
              <a:ext uri="{FF2B5EF4-FFF2-40B4-BE49-F238E27FC236}">
                <a16:creationId xmlns:a16="http://schemas.microsoft.com/office/drawing/2014/main" id="{34587EFE-C9EA-417E-B835-439F47F71992}"/>
              </a:ext>
            </a:extLst>
          </p:cNvPr>
          <p:cNvGrpSpPr/>
          <p:nvPr/>
        </p:nvGrpSpPr>
        <p:grpSpPr>
          <a:xfrm>
            <a:off x="8344220" y="4604465"/>
            <a:ext cx="56160" cy="80280"/>
            <a:chOff x="8344220" y="4604465"/>
            <a:chExt cx="5616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4090487B-EBA9-460A-A525-57D3CE8E0E22}"/>
                    </a:ext>
                  </a:extLst>
                </p14:cNvPr>
                <p14:cNvContentPartPr/>
                <p14:nvPr/>
              </p14:nvContentPartPr>
              <p14:xfrm>
                <a:off x="8349620" y="4604465"/>
                <a:ext cx="360" cy="36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4090487B-EBA9-460A-A525-57D3CE8E0E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31980" y="45864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6A22804D-EC56-4AF1-A86F-119E093F34C7}"/>
                    </a:ext>
                  </a:extLst>
                </p14:cNvPr>
                <p14:cNvContentPartPr/>
                <p14:nvPr/>
              </p14:nvContentPartPr>
              <p14:xfrm>
                <a:off x="8344220" y="4606625"/>
                <a:ext cx="56160" cy="7812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6A22804D-EC56-4AF1-A86F-119E093F34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26220" y="4588985"/>
                  <a:ext cx="9180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0427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Come possiamo scriverlo?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1"/>
            <a:ext cx="8946541" cy="14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Ora possiamo scrivere l’insieme iniziale anche così:</a:t>
            </a:r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sz="3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/>
              <p:nvPr/>
            </p:nvSpPr>
            <p:spPr>
              <a:xfrm>
                <a:off x="2142147" y="3984714"/>
                <a:ext cx="9096743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sz="4000" dirty="0">
                    <a:sym typeface="Symbol" panose="05050102010706020507" pitchFamily="18" charset="2"/>
                  </a:rPr>
                  <a:t>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it-IT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</m:t>
                        </m:r>
                        <m:r>
                          <a:rPr lang="it-IT" sz="4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</m:t>
                        </m:r>
                        <m:r>
                          <a:rPr lang="it-IT" sz="40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it-IT" sz="4000" i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it-IT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cinque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facce</m:t>
                        </m:r>
                        <m:r>
                          <m:rPr>
                            <m:nor/>
                          </m:rPr>
                          <a:rPr lang="it-IT" sz="400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it-IT" sz="4000" dirty="0"/>
              </a:p>
              <a:p>
                <a:pPr>
                  <a:spcAft>
                    <a:spcPts val="600"/>
                  </a:spcAft>
                </a:pPr>
                <a:endParaRPr lang="it-IT" sz="4000" dirty="0"/>
              </a:p>
              <a:p>
                <a:pPr>
                  <a:spcAft>
                    <a:spcPts val="600"/>
                  </a:spcAft>
                </a:pPr>
                <a:r>
                  <a:rPr lang="it-IT" sz="4000" dirty="0"/>
                  <a:t>Questo è l’insieme degli elementi di </a:t>
                </a:r>
                <a:r>
                  <a:rPr lang="it-IT" sz="4000" dirty="0">
                    <a:sym typeface="Symbol" panose="05050102010706020507" pitchFamily="18" charset="2"/>
                  </a:rPr>
                  <a:t> aventi cinque facce. </a:t>
                </a:r>
                <a:endParaRPr lang="it-IT" sz="4000" dirty="0"/>
              </a:p>
              <a:p>
                <a:pPr>
                  <a:spcAft>
                    <a:spcPts val="600"/>
                  </a:spcAft>
                </a:pPr>
                <a:endParaRPr lang="it-IT" sz="40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B99D2635-39E3-427E-867F-FA5C74290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147" y="3984714"/>
                <a:ext cx="9096743" cy="3400931"/>
              </a:xfrm>
              <a:prstGeom prst="rect">
                <a:avLst/>
              </a:prstGeom>
              <a:blipFill>
                <a:blip r:embed="rId2"/>
                <a:stretch>
                  <a:fillRect l="-2344" t="-3405" r="-23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34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54D06-2068-4703-8A2A-1CF64560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3700" dirty="0"/>
            </a:br>
            <a:br>
              <a:rPr lang="it-IT" sz="3700" dirty="0"/>
            </a:br>
            <a:r>
              <a:rPr lang="it-IT" sz="3700" dirty="0"/>
              <a:t>E dunque…</a:t>
            </a:r>
            <a:br>
              <a:rPr lang="it-IT" sz="3700" dirty="0"/>
            </a:br>
            <a:br>
              <a:rPr lang="it-IT" sz="3700" dirty="0"/>
            </a:br>
            <a:r>
              <a:rPr lang="it-IT" sz="3700" dirty="0"/>
              <a:t>l’insieme dei pentaedri è un </a:t>
            </a:r>
            <a:r>
              <a:rPr lang="it-IT" sz="3700" b="1" dirty="0">
                <a:solidFill>
                  <a:srgbClr val="FFFF00"/>
                </a:solidFill>
              </a:rPr>
              <a:t>sottoinsieme</a:t>
            </a:r>
            <a:r>
              <a:rPr lang="it-IT" sz="3700" dirty="0"/>
              <a:t> dell’insieme dei poliedri.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30360-2376-4233-89AD-0BB709FB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09ED0C-65CF-4CAE-9617-ED257912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452" y="1410458"/>
            <a:ext cx="6637729" cy="3501403"/>
          </a:xfrm>
          <a:prstGeom prst="rect">
            <a:avLst/>
          </a:prstGeom>
          <a:effectLst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94E1D2-6AF3-40B8-9FA1-F70D1C36E837}"/>
              </a:ext>
            </a:extLst>
          </p:cNvPr>
          <p:cNvSpPr txBox="1"/>
          <p:nvPr/>
        </p:nvSpPr>
        <p:spPr>
          <a:xfrm>
            <a:off x="5206298" y="5387842"/>
            <a:ext cx="49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</a:rPr>
              <a:t>Si scrive: </a:t>
            </a:r>
            <a:r>
              <a:rPr lang="it-IT" sz="4000" dirty="0">
                <a:solidFill>
                  <a:srgbClr val="0070C0"/>
                </a:solidFill>
                <a:sym typeface="Symbol" panose="05050102010706020507" pitchFamily="18" charset="2"/>
              </a:rPr>
              <a:t> 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3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79FEC-B0F3-41FF-974B-A19C59C5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897" y="629266"/>
            <a:ext cx="6123955" cy="1641986"/>
          </a:xfrm>
        </p:spPr>
        <p:txBody>
          <a:bodyPr>
            <a:normAutofit/>
          </a:bodyPr>
          <a:lstStyle/>
          <a:p>
            <a:r>
              <a:rPr lang="it-IT" dirty="0"/>
              <a:t>Inclusione tra insiemi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8E08E-15A0-4613-8231-992F70D2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880" y="2438400"/>
            <a:ext cx="8485120" cy="4236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Dati due insiemi </a:t>
            </a:r>
            <a:r>
              <a:rPr lang="it-IT" i="1" dirty="0"/>
              <a:t>X</a:t>
            </a:r>
            <a:r>
              <a:rPr lang="it-IT" dirty="0"/>
              <a:t> e </a:t>
            </a:r>
            <a:r>
              <a:rPr lang="it-IT" i="1" dirty="0"/>
              <a:t>Y</a:t>
            </a:r>
            <a:r>
              <a:rPr lang="it-IT" dirty="0"/>
              <a:t>, se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92D050"/>
                </a:solidFill>
              </a:rPr>
              <a:t>ogni elemento di </a:t>
            </a:r>
            <a:r>
              <a:rPr lang="it-IT" sz="3000" b="1" i="1" dirty="0">
                <a:solidFill>
                  <a:srgbClr val="92D050"/>
                </a:solidFill>
              </a:rPr>
              <a:t>X</a:t>
            </a:r>
            <a:r>
              <a:rPr lang="it-IT" sz="3000" b="1" dirty="0">
                <a:solidFill>
                  <a:srgbClr val="92D050"/>
                </a:solidFill>
              </a:rPr>
              <a:t> è anche elemento di </a:t>
            </a:r>
            <a:r>
              <a:rPr lang="it-IT" sz="3000" b="1" i="1" dirty="0">
                <a:solidFill>
                  <a:srgbClr val="92D050"/>
                </a:solidFill>
              </a:rPr>
              <a:t>Y</a:t>
            </a:r>
            <a:r>
              <a:rPr lang="it-IT" sz="3000" b="1" dirty="0">
                <a:solidFill>
                  <a:srgbClr val="92D050"/>
                </a:solidFill>
              </a:rPr>
              <a:t>,</a:t>
            </a:r>
          </a:p>
          <a:p>
            <a:pPr marL="0" indent="0">
              <a:buNone/>
            </a:pPr>
            <a:r>
              <a:rPr lang="it-IT" dirty="0"/>
              <a:t>si scrive</a:t>
            </a:r>
          </a:p>
          <a:p>
            <a:pPr marL="0" indent="0" algn="ctr">
              <a:buNone/>
            </a:pPr>
            <a:r>
              <a:rPr lang="it-IT" sz="4000" b="1" i="1" dirty="0">
                <a:solidFill>
                  <a:srgbClr val="92D050"/>
                </a:solidFill>
              </a:rPr>
              <a:t>X</a:t>
            </a:r>
            <a:r>
              <a:rPr lang="it-IT" sz="4000" b="1" dirty="0">
                <a:solidFill>
                  <a:srgbClr val="92D050"/>
                </a:solidFill>
                <a:sym typeface="Symbol" panose="05050102010706020507" pitchFamily="18" charset="2"/>
              </a:rPr>
              <a:t> </a:t>
            </a:r>
            <a:r>
              <a:rPr lang="it-IT" sz="4000" b="1" i="1" dirty="0">
                <a:solidFill>
                  <a:srgbClr val="92D050"/>
                </a:solidFill>
                <a:sym typeface="Symbol" panose="05050102010706020507" pitchFamily="18" charset="2"/>
              </a:rPr>
              <a:t>Y</a:t>
            </a:r>
            <a:endParaRPr lang="it-IT" sz="4000" b="1" i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dirty="0"/>
              <a:t>e si dice che </a:t>
            </a:r>
          </a:p>
          <a:p>
            <a:r>
              <a:rPr lang="it-IT" i="1" dirty="0"/>
              <a:t>X è </a:t>
            </a:r>
            <a:r>
              <a:rPr lang="it-IT" dirty="0"/>
              <a:t>sottoinsieme di Y</a:t>
            </a:r>
            <a:endParaRPr lang="it-IT" i="1" dirty="0"/>
          </a:p>
          <a:p>
            <a:r>
              <a:rPr lang="it-IT" i="1" dirty="0"/>
              <a:t>X</a:t>
            </a:r>
            <a:r>
              <a:rPr lang="it-IT" dirty="0"/>
              <a:t> è incluso in  </a:t>
            </a:r>
            <a:r>
              <a:rPr lang="it-IT" i="1" dirty="0"/>
              <a:t>Y</a:t>
            </a:r>
          </a:p>
          <a:p>
            <a:r>
              <a:rPr lang="it-IT" i="1" dirty="0"/>
              <a:t>X</a:t>
            </a:r>
            <a:r>
              <a:rPr lang="it-IT" dirty="0"/>
              <a:t> è contenuto in </a:t>
            </a:r>
            <a:r>
              <a:rPr lang="it-IT" i="1" dirty="0"/>
              <a:t>Y</a:t>
            </a:r>
          </a:p>
          <a:p>
            <a:endParaRPr lang="it-IT" dirty="0"/>
          </a:p>
        </p:txBody>
      </p:sp>
      <p:pic>
        <p:nvPicPr>
          <p:cNvPr id="4098" name="Picture 2" descr="Subset - Wikipedia">
            <a:extLst>
              <a:ext uri="{FF2B5EF4-FFF2-40B4-BE49-F238E27FC236}">
                <a16:creationId xmlns:a16="http://schemas.microsoft.com/office/drawing/2014/main" id="{61686680-4428-45FE-A88E-5DB1A392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" y="3367953"/>
            <a:ext cx="3157128" cy="2166938"/>
          </a:xfrm>
          <a:prstGeom prst="rect">
            <a:avLst/>
          </a:prstGeom>
          <a:noFill/>
          <a:ln w="50800" cap="rnd" cmpd="tri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57128"/>
                      <a:gd name="connsiteY0" fmla="*/ 0 h 2166938"/>
                      <a:gd name="connsiteX1" fmla="*/ 494617 w 3157128"/>
                      <a:gd name="connsiteY1" fmla="*/ 0 h 2166938"/>
                      <a:gd name="connsiteX2" fmla="*/ 926091 w 3157128"/>
                      <a:gd name="connsiteY2" fmla="*/ 0 h 2166938"/>
                      <a:gd name="connsiteX3" fmla="*/ 1515421 w 3157128"/>
                      <a:gd name="connsiteY3" fmla="*/ 0 h 2166938"/>
                      <a:gd name="connsiteX4" fmla="*/ 2010038 w 3157128"/>
                      <a:gd name="connsiteY4" fmla="*/ 0 h 2166938"/>
                      <a:gd name="connsiteX5" fmla="*/ 2504655 w 3157128"/>
                      <a:gd name="connsiteY5" fmla="*/ 0 h 2166938"/>
                      <a:gd name="connsiteX6" fmla="*/ 3157128 w 3157128"/>
                      <a:gd name="connsiteY6" fmla="*/ 0 h 2166938"/>
                      <a:gd name="connsiteX7" fmla="*/ 3157128 w 3157128"/>
                      <a:gd name="connsiteY7" fmla="*/ 498396 h 2166938"/>
                      <a:gd name="connsiteX8" fmla="*/ 3157128 w 3157128"/>
                      <a:gd name="connsiteY8" fmla="*/ 1040130 h 2166938"/>
                      <a:gd name="connsiteX9" fmla="*/ 3157128 w 3157128"/>
                      <a:gd name="connsiteY9" fmla="*/ 1538526 h 2166938"/>
                      <a:gd name="connsiteX10" fmla="*/ 3157128 w 3157128"/>
                      <a:gd name="connsiteY10" fmla="*/ 2166938 h 2166938"/>
                      <a:gd name="connsiteX11" fmla="*/ 2630940 w 3157128"/>
                      <a:gd name="connsiteY11" fmla="*/ 2166938 h 2166938"/>
                      <a:gd name="connsiteX12" fmla="*/ 2136323 w 3157128"/>
                      <a:gd name="connsiteY12" fmla="*/ 2166938 h 2166938"/>
                      <a:gd name="connsiteX13" fmla="*/ 1546993 w 3157128"/>
                      <a:gd name="connsiteY13" fmla="*/ 2166938 h 2166938"/>
                      <a:gd name="connsiteX14" fmla="*/ 957662 w 3157128"/>
                      <a:gd name="connsiteY14" fmla="*/ 2166938 h 2166938"/>
                      <a:gd name="connsiteX15" fmla="*/ 494617 w 3157128"/>
                      <a:gd name="connsiteY15" fmla="*/ 2166938 h 2166938"/>
                      <a:gd name="connsiteX16" fmla="*/ 0 w 3157128"/>
                      <a:gd name="connsiteY16" fmla="*/ 2166938 h 2166938"/>
                      <a:gd name="connsiteX17" fmla="*/ 0 w 3157128"/>
                      <a:gd name="connsiteY17" fmla="*/ 1581865 h 2166938"/>
                      <a:gd name="connsiteX18" fmla="*/ 0 w 3157128"/>
                      <a:gd name="connsiteY18" fmla="*/ 1105138 h 2166938"/>
                      <a:gd name="connsiteX19" fmla="*/ 0 w 3157128"/>
                      <a:gd name="connsiteY19" fmla="*/ 606743 h 2166938"/>
                      <a:gd name="connsiteX20" fmla="*/ 0 w 3157128"/>
                      <a:gd name="connsiteY20" fmla="*/ 0 h 216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157128" h="2166938" extrusionOk="0">
                        <a:moveTo>
                          <a:pt x="0" y="0"/>
                        </a:moveTo>
                        <a:cubicBezTo>
                          <a:pt x="217240" y="-55428"/>
                          <a:pt x="294514" y="37136"/>
                          <a:pt x="494617" y="0"/>
                        </a:cubicBezTo>
                        <a:cubicBezTo>
                          <a:pt x="694720" y="-37136"/>
                          <a:pt x="831891" y="35882"/>
                          <a:pt x="926091" y="0"/>
                        </a:cubicBezTo>
                        <a:cubicBezTo>
                          <a:pt x="1020291" y="-35882"/>
                          <a:pt x="1378556" y="66023"/>
                          <a:pt x="1515421" y="0"/>
                        </a:cubicBezTo>
                        <a:cubicBezTo>
                          <a:pt x="1652286" y="-66023"/>
                          <a:pt x="1810213" y="6086"/>
                          <a:pt x="2010038" y="0"/>
                        </a:cubicBezTo>
                        <a:cubicBezTo>
                          <a:pt x="2209863" y="-6086"/>
                          <a:pt x="2293340" y="59107"/>
                          <a:pt x="2504655" y="0"/>
                        </a:cubicBezTo>
                        <a:cubicBezTo>
                          <a:pt x="2715970" y="-59107"/>
                          <a:pt x="2875569" y="39335"/>
                          <a:pt x="3157128" y="0"/>
                        </a:cubicBezTo>
                        <a:cubicBezTo>
                          <a:pt x="3205874" y="245606"/>
                          <a:pt x="3119739" y="308228"/>
                          <a:pt x="3157128" y="498396"/>
                        </a:cubicBezTo>
                        <a:cubicBezTo>
                          <a:pt x="3194517" y="688564"/>
                          <a:pt x="3115090" y="831330"/>
                          <a:pt x="3157128" y="1040130"/>
                        </a:cubicBezTo>
                        <a:cubicBezTo>
                          <a:pt x="3199166" y="1248930"/>
                          <a:pt x="3141606" y="1432188"/>
                          <a:pt x="3157128" y="1538526"/>
                        </a:cubicBezTo>
                        <a:cubicBezTo>
                          <a:pt x="3172650" y="1644864"/>
                          <a:pt x="3084033" y="1970847"/>
                          <a:pt x="3157128" y="2166938"/>
                        </a:cubicBezTo>
                        <a:cubicBezTo>
                          <a:pt x="2971015" y="2204139"/>
                          <a:pt x="2763998" y="2127121"/>
                          <a:pt x="2630940" y="2166938"/>
                        </a:cubicBezTo>
                        <a:cubicBezTo>
                          <a:pt x="2497882" y="2206755"/>
                          <a:pt x="2363421" y="2137350"/>
                          <a:pt x="2136323" y="2166938"/>
                        </a:cubicBezTo>
                        <a:cubicBezTo>
                          <a:pt x="1909225" y="2196526"/>
                          <a:pt x="1716713" y="2147162"/>
                          <a:pt x="1546993" y="2166938"/>
                        </a:cubicBezTo>
                        <a:cubicBezTo>
                          <a:pt x="1377273" y="2186714"/>
                          <a:pt x="1166143" y="2143082"/>
                          <a:pt x="957662" y="2166938"/>
                        </a:cubicBezTo>
                        <a:cubicBezTo>
                          <a:pt x="749181" y="2190794"/>
                          <a:pt x="678250" y="2136420"/>
                          <a:pt x="494617" y="2166938"/>
                        </a:cubicBezTo>
                        <a:cubicBezTo>
                          <a:pt x="310985" y="2197456"/>
                          <a:pt x="151293" y="2161656"/>
                          <a:pt x="0" y="2166938"/>
                        </a:cubicBezTo>
                        <a:cubicBezTo>
                          <a:pt x="-57661" y="2041602"/>
                          <a:pt x="30567" y="1841487"/>
                          <a:pt x="0" y="1581865"/>
                        </a:cubicBezTo>
                        <a:cubicBezTo>
                          <a:pt x="-30567" y="1322243"/>
                          <a:pt x="31208" y="1321408"/>
                          <a:pt x="0" y="1105138"/>
                        </a:cubicBezTo>
                        <a:cubicBezTo>
                          <a:pt x="-31208" y="888868"/>
                          <a:pt x="1165" y="829001"/>
                          <a:pt x="0" y="606743"/>
                        </a:cubicBezTo>
                        <a:cubicBezTo>
                          <a:pt x="-1165" y="384486"/>
                          <a:pt x="49098" y="2499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96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1296</Words>
  <Application>Microsoft Office PowerPoint</Application>
  <PresentationFormat>Widescreen</PresentationFormat>
  <Paragraphs>297</Paragraphs>
  <Slides>40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Ione</vt:lpstr>
      <vt:lpstr>Equation</vt:lpstr>
      <vt:lpstr>PRECORSO DI MATEMATICA</vt:lpstr>
      <vt:lpstr>Una definizione</vt:lpstr>
      <vt:lpstr>Cosa abbiamo appena definito ?</vt:lpstr>
      <vt:lpstr>Come possiamo scriverlo?</vt:lpstr>
      <vt:lpstr>Come possiamo scriverlo?</vt:lpstr>
      <vt:lpstr>Come possiamo scriverlo?</vt:lpstr>
      <vt:lpstr>Come possiamo scriverlo?</vt:lpstr>
      <vt:lpstr>  E dunque…  l’insieme dei pentaedri è un sottoinsieme dell’insieme dei poliedri.</vt:lpstr>
      <vt:lpstr>Inclusione tra insiemi</vt:lpstr>
      <vt:lpstr>Inclusione tra insiemi</vt:lpstr>
      <vt:lpstr>Precisazione</vt:lpstr>
      <vt:lpstr>Parole chiave </vt:lpstr>
      <vt:lpstr>  E dunque…  ogni pentaedro è un poliedro.</vt:lpstr>
      <vt:lpstr>  E a maggior ragione…  ogni pentaedro regolare è un poliedro.</vt:lpstr>
      <vt:lpstr>L’insieme vuoto</vt:lpstr>
      <vt:lpstr>Ritornando ancora a Peano …</vt:lpstr>
      <vt:lpstr>Ritornando ancora a Peano …</vt:lpstr>
      <vt:lpstr>Uguaglianza fra insiemi</vt:lpstr>
      <vt:lpstr>L’uguaglianza fra insiemi </vt:lpstr>
      <vt:lpstr>Parole chiave </vt:lpstr>
      <vt:lpstr>L’insieme vuoto è unico!</vt:lpstr>
      <vt:lpstr>Ma perché  è contenuto in ogni insieme?</vt:lpstr>
      <vt:lpstr>Ma perché  è contenuto in ogni insieme?</vt:lpstr>
      <vt:lpstr>A proposito dei numeri di Peano…</vt:lpstr>
      <vt:lpstr>A proposito dei numeri di Peano…</vt:lpstr>
      <vt:lpstr>A proposito dei numeri di Peano…</vt:lpstr>
      <vt:lpstr>Altri esempi di insiemi di interi</vt:lpstr>
      <vt:lpstr>Altri esempi di insiemi di interi</vt:lpstr>
      <vt:lpstr>Sono veramente uguali questi insiemi?</vt:lpstr>
      <vt:lpstr>Sono veramente uguali questi insiemi?</vt:lpstr>
      <vt:lpstr>Insiemi infiniti e finiti</vt:lpstr>
      <vt:lpstr>Il prodotto cartesiano</vt:lpstr>
      <vt:lpstr>Il prodotto cartesiano</vt:lpstr>
      <vt:lpstr>Il prodotto cartesiano</vt:lpstr>
      <vt:lpstr>Il prodotto cartesiano</vt:lpstr>
      <vt:lpstr>Coppia ordinata: formalmente …</vt:lpstr>
      <vt:lpstr>Coppia ordinata: formalmente …</vt:lpstr>
      <vt:lpstr>Due esempi e una proprietà</vt:lpstr>
      <vt:lpstr>Un esempio importante</vt:lpstr>
      <vt:lpstr>Un esempio 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PRECORSO DI MATEMATICA</dc:title>
  <dc:creator>Margherita Barile</dc:creator>
  <cp:lastModifiedBy>Margherita Barile</cp:lastModifiedBy>
  <cp:revision>7</cp:revision>
  <dcterms:created xsi:type="dcterms:W3CDTF">2020-09-03T09:35:22Z</dcterms:created>
  <dcterms:modified xsi:type="dcterms:W3CDTF">2020-09-21T07:52:05Z</dcterms:modified>
</cp:coreProperties>
</file>