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3" r:id="rId47"/>
    <p:sldId id="305" r:id="rId48"/>
    <p:sldId id="30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306" y="57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547" y="5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F7F5B-6558-4350-A8F3-935B0C50346A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99823-F163-4395-8166-459B11B5EB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4388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666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471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240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2521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3703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830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8119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3385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4977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738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046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0660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77759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1101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400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8933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59290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7489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351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95845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79629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4913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4572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04924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6474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691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6931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64206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6705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96866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45425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5096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87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4995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77885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3685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39945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2087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6999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4886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06378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75277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752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715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072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4756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06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99823-F163-4395-8166-459B11B5EB88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922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309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7447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0019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2301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9768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645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0349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536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321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9490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4787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82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714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66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6014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0040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11/09/2022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  <p:sldLayoutId id="2147484042" r:id="rId13"/>
    <p:sldLayoutId id="2147484043" r:id="rId14"/>
    <p:sldLayoutId id="2147484044" r:id="rId15"/>
    <p:sldLayoutId id="2147484045" r:id="rId16"/>
    <p:sldLayoutId id="214748404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28.emf"/><Relationship Id="rId4" Type="http://schemas.openxmlformats.org/officeDocument/2006/relationships/image" Target="../media/image2.png"/><Relationship Id="rId9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emf"/><Relationship Id="rId4" Type="http://schemas.openxmlformats.org/officeDocument/2006/relationships/hyperlink" Target="file:///G:\Libri%20miei\ipertesto.pdf#Giuseppe Pean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C4C8E-197B-4679-AE96-B5147F971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bg2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ottotitolo 2">
            <a:extLst>
              <a:ext uri="{FF2B5EF4-FFF2-40B4-BE49-F238E27FC236}">
                <a16:creationId xmlns:a16="http://schemas.microsoft.com/office/drawing/2014/main" id="{844D8397-CC54-4433-9178-1798CE236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1266958"/>
            <a:ext cx="2904124" cy="4528457"/>
          </a:xfrm>
        </p:spPr>
        <p:txBody>
          <a:bodyPr anchor="ctr">
            <a:normAutofit/>
          </a:bodyPr>
          <a:lstStyle/>
          <a:p>
            <a:pPr algn="r"/>
            <a:r>
              <a:rPr lang="it-IT"/>
              <a:t>Lezione 1 – Il linguaggio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9BB633-9874-47F3-ABC5-4765CDC9B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it-IT"/>
              <a:t>PRECORSO DI MATEMATICA</a:t>
            </a:r>
          </a:p>
        </p:txBody>
      </p:sp>
    </p:spTree>
    <p:extLst>
      <p:ext uri="{BB962C8B-B14F-4D97-AF65-F5344CB8AC3E}">
        <p14:creationId xmlns:p14="http://schemas.microsoft.com/office/powerpoint/2010/main" val="126489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D9485-CE13-4DE8-BFB6-1BC37E185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Peano (1911) – Prima regola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279256C-0869-46B7-A81A-45BC6B580C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1166" y="1559030"/>
            <a:ext cx="7384473" cy="495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12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D9485-CE13-4DE8-BFB6-1BC37E185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Peano (1911) – Prima regola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74A2367-5841-42E5-B66B-DFC619178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4729C56-4224-4248-86D2-122317A11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874" y="1407845"/>
            <a:ext cx="7435516" cy="521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43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D9485-CE13-4DE8-BFB6-1BC37E185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Peano (1911) – Prima regola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74A2367-5841-42E5-B66B-DFC619178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A8D5FFF-A962-47E0-87D0-23B691A43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551" y="1853248"/>
            <a:ext cx="6677157" cy="20411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E1D9802-8F96-4146-A348-7A2487605F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517"/>
          <a:stretch/>
        </p:blipFill>
        <p:spPr>
          <a:xfrm>
            <a:off x="2704551" y="3746207"/>
            <a:ext cx="6677156" cy="250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13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505FCB-29E8-4001-8504-C4FA12F0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Cosa significa il segno uguale = in…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F0C9A8-C3DA-4CE5-B526-9DA37C81E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r>
              <a:rPr lang="it-IT" i="1"/>
              <a:t>e</a:t>
            </a:r>
            <a:r>
              <a:rPr lang="it-IT"/>
              <a:t> = lim(1+1/</a:t>
            </a:r>
            <a:r>
              <a:rPr lang="it-IT" i="1"/>
              <a:t>m</a:t>
            </a:r>
            <a:r>
              <a:rPr lang="it-IT"/>
              <a:t>)</a:t>
            </a:r>
            <a:r>
              <a:rPr lang="it-IT" i="1" baseline="30000"/>
              <a:t>m</a:t>
            </a:r>
            <a:r>
              <a:rPr lang="it-IT" baseline="30000"/>
              <a:t>  </a:t>
            </a:r>
            <a:r>
              <a:rPr lang="it-IT"/>
              <a:t> per </a:t>
            </a:r>
            <a:r>
              <a:rPr lang="it-IT" i="1"/>
              <a:t>m</a:t>
            </a:r>
            <a:r>
              <a:rPr lang="it-IT"/>
              <a:t> infinito</a:t>
            </a:r>
          </a:p>
          <a:p>
            <a:r>
              <a:rPr lang="it-IT"/>
              <a:t>punto = ciò che non ha parti</a:t>
            </a:r>
          </a:p>
          <a:p>
            <a:r>
              <a:rPr lang="it-IT"/>
              <a:t>due numeri sono primi fra loro = non hanno nessun divisore comune, oltre l’unità</a:t>
            </a:r>
          </a:p>
          <a:p>
            <a:endParaRPr lang="it-IT"/>
          </a:p>
          <a:p>
            <a:pPr marL="0" indent="0">
              <a:buNone/>
            </a:pPr>
            <a:endParaRPr lang="it-IT"/>
          </a:p>
          <a:p>
            <a:endParaRPr lang="it-IT" dirty="0"/>
          </a:p>
        </p:txBody>
      </p:sp>
      <p:sp>
        <p:nvSpPr>
          <p:cNvPr id="3078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9" name="Rectangle 74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0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3076" name="Picture 4" descr="PEARL RIVER TOWER il primo edificio a ENERGIA ZERO –  educazionetecnica.dantect.it">
            <a:extLst>
              <a:ext uri="{FF2B5EF4-FFF2-40B4-BE49-F238E27FC236}">
                <a16:creationId xmlns:a16="http://schemas.microsoft.com/office/drawing/2014/main" id="{59F2E114-5F3F-4F62-8EC0-C37D1C445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871" y="1721993"/>
            <a:ext cx="3414010" cy="34140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36051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Uguaglianza tra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Equivalenza tra proposizioni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66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>
            <a:extLst>
              <a:ext uri="{FF2B5EF4-FFF2-40B4-BE49-F238E27FC236}">
                <a16:creationId xmlns:a16="http://schemas.microsoft.com/office/drawing/2014/main" id="{9EB56FE1-6944-43D7-8440-1190DAED6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B89412C-5C0E-4547-8705-988BE3ED2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9" name="Oval 78">
            <a:extLst>
              <a:ext uri="{FF2B5EF4-FFF2-40B4-BE49-F238E27FC236}">
                <a16:creationId xmlns:a16="http://schemas.microsoft.com/office/drawing/2014/main" id="{BDBE258A-7E75-4D51-B4CB-C95FB702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8EEFF789-5B8D-402B-A041-F15E9276D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BFD1ECE8-0DC1-4BED-8616-8EC623A91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4630FC49-2A84-4315-BFDF-2CEF7B0BD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6D9485-CE13-4DE8-BFB6-1BC37E18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623" y="1447800"/>
            <a:ext cx="3333676" cy="309698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/>
              <a:t>G. Peano (1911) - Seconda regola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8C6E02A-E573-4EA7-825B-164BEA16E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 descr="Voltarsi” | L'AlTrO (lato)">
            <a:extLst>
              <a:ext uri="{FF2B5EF4-FFF2-40B4-BE49-F238E27FC236}">
                <a16:creationId xmlns:a16="http://schemas.microsoft.com/office/drawing/2014/main" id="{65E264E0-F16D-42B6-A4A2-54B4919CB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8288" y="653707"/>
            <a:ext cx="2550373" cy="348174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Freeform 31">
            <a:extLst>
              <a:ext uri="{FF2B5EF4-FFF2-40B4-BE49-F238E27FC236}">
                <a16:creationId xmlns:a16="http://schemas.microsoft.com/office/drawing/2014/main" id="{8D72B389-883E-4868-9712-4C914A30F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5">
            <a:extLst>
              <a:ext uri="{FF2B5EF4-FFF2-40B4-BE49-F238E27FC236}">
                <a16:creationId xmlns:a16="http://schemas.microsoft.com/office/drawing/2014/main" id="{C9D33B23-71E5-4AAE-B6A9-D59227014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100" name="Picture 4" descr="20 Creative DIY Plant Labels &amp; Markers - The Micro Gardener">
            <a:extLst>
              <a:ext uri="{FF2B5EF4-FFF2-40B4-BE49-F238E27FC236}">
                <a16:creationId xmlns:a16="http://schemas.microsoft.com/office/drawing/2014/main" id="{13B115DD-33E5-4990-A7DC-68B69B4E88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6091" y="647698"/>
            <a:ext cx="2737882" cy="348774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EEA5E5B-2D7E-4251-8344-31B68F5217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54" y="4641706"/>
            <a:ext cx="6270662" cy="37797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68140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D9485-CE13-4DE8-BFB6-1BC37E185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Peano (1911) – Terza regola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7F0BCBF-DBA8-431C-BC21-E899EC010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9713596-7AD1-46AA-BD30-62385752D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724" y="1373267"/>
            <a:ext cx="5828562" cy="536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43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D9485-CE13-4DE8-BFB6-1BC37E185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Peano (1911) – Terza regola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7F0BCBF-DBA8-431C-BC21-E899EC010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40A9C08-DC24-4373-8381-0498B1854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639" y="2106994"/>
            <a:ext cx="9220853" cy="414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13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505FCB-29E8-4001-8504-C4FA12F0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 fontScale="90000"/>
          </a:bodyPr>
          <a:lstStyle/>
          <a:p>
            <a:r>
              <a:rPr lang="it-IT" dirty="0"/>
              <a:t>Che cosa sono queste operazioni tra «concetti»: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F0C9A8-C3DA-4CE5-B526-9DA37C81E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r>
              <a:rPr lang="it-IT" dirty="0"/>
              <a:t>quadrilatero </a:t>
            </a:r>
            <a:r>
              <a:rPr lang="it-IT" dirty="0">
                <a:sym typeface="Symbol" panose="05050102010706020507" pitchFamily="18" charset="2"/>
              </a:rPr>
              <a:t> equilatero  equiangolo</a:t>
            </a:r>
            <a:endParaRPr lang="it-IT" dirty="0"/>
          </a:p>
          <a:p>
            <a:r>
              <a:rPr lang="it-IT" dirty="0"/>
              <a:t>(numero maggiore di 1)</a:t>
            </a:r>
            <a:r>
              <a:rPr lang="it-IT" dirty="0">
                <a:sym typeface="Symbol" panose="05050102010706020507" pitchFamily="18" charset="2"/>
              </a:rPr>
              <a:t>(numero maggiore di 1)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078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9" name="Rectangle 74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0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3076" name="Picture 4" descr="PEARL RIVER TOWER il primo edificio a ENERGIA ZERO –  educazionetecnica.dantect.it">
            <a:extLst>
              <a:ext uri="{FF2B5EF4-FFF2-40B4-BE49-F238E27FC236}">
                <a16:creationId xmlns:a16="http://schemas.microsoft.com/office/drawing/2014/main" id="{59F2E114-5F3F-4F62-8EC0-C37D1C445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9871" y="1721993"/>
            <a:ext cx="3414010" cy="34140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9815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Intersezione di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Congiunzione di proposizioni</a:t>
            </a:r>
          </a:p>
          <a:p>
            <a:pPr marL="0" indent="0">
              <a:buNone/>
            </a:pPr>
            <a:endParaRPr lang="it-IT" sz="2400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Quantificatore esistenziale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Negazione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D6A48FE-8983-4987-9C0D-83BA73B3C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608" y="4904331"/>
            <a:ext cx="628829" cy="61420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E2E7880-FA1E-446E-8447-A226D2295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6988" y="5518537"/>
            <a:ext cx="636070" cy="62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215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E0C66-8C3A-4C97-B1DC-32BFF6ACE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968" y="1396673"/>
            <a:ext cx="593806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Leggere</a:t>
            </a:r>
            <a:r>
              <a:rPr lang="en-US" sz="5400" dirty="0"/>
              <a:t> e </a:t>
            </a:r>
            <a:r>
              <a:rPr lang="en-US" sz="5400" dirty="0" err="1"/>
              <a:t>scrivere</a:t>
            </a:r>
            <a:r>
              <a:rPr lang="en-US" sz="5400" dirty="0"/>
              <a:t> … la </a:t>
            </a:r>
            <a:r>
              <a:rPr lang="en-US" sz="5400" dirty="0" err="1"/>
              <a:t>matematica</a:t>
            </a:r>
            <a:endParaRPr lang="en-US" sz="5400" dirty="0"/>
          </a:p>
        </p:txBody>
      </p:sp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418C40D9-0C79-4152-B1A9-1B6FF108D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" t="8627" r="9892" b="14447"/>
          <a:stretch/>
        </p:blipFill>
        <p:spPr>
          <a:xfrm>
            <a:off x="385508" y="365761"/>
            <a:ext cx="5168856" cy="624741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65167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D9485-CE13-4DE8-BFB6-1BC37E185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Peano (1911) – Quarta regola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7F0BCBF-DBA8-431C-BC21-E899EC010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BD4CADE-DB66-45C3-80D3-00E090C67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271" y="2085855"/>
            <a:ext cx="8077741" cy="412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81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D9485-CE13-4DE8-BFB6-1BC37E185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G. Peano (1911) – Quarta regola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7F0BCBF-DBA8-431C-BC21-E899EC010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B9BBE8-C228-44CC-88D9-27FA9E78A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723" y="1750701"/>
            <a:ext cx="6200222" cy="47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58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505FCB-29E8-4001-8504-C4FA12F0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9601"/>
            <a:ext cx="3325731" cy="1675975"/>
          </a:xfrm>
        </p:spPr>
        <p:txBody>
          <a:bodyPr>
            <a:normAutofit/>
          </a:bodyPr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1B45C24-14A6-4566-894E-B57FBA830A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22" r="24876" b="3"/>
          <a:stretch/>
        </p:blipFill>
        <p:spPr>
          <a:xfrm>
            <a:off x="642177" y="609368"/>
            <a:ext cx="6985690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3076" name="Picture 4" descr="PEARL RIVER TOWER il primo edificio a ENERGIA ZERO –  educazionetecnica.dantect.it">
            <a:extLst>
              <a:ext uri="{FF2B5EF4-FFF2-40B4-BE49-F238E27FC236}">
                <a16:creationId xmlns:a16="http://schemas.microsoft.com/office/drawing/2014/main" id="{59F2E114-5F3F-4F62-8EC0-C37D1C445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1" r="21922" b="-1"/>
          <a:stretch/>
        </p:blipFill>
        <p:spPr bwMode="auto">
          <a:xfrm>
            <a:off x="7627868" y="609601"/>
            <a:ext cx="3916432" cy="56387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B4BFCD53-7EAD-4FDE-866D-72D8ED608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F0C9A8-C3DA-4CE5-B526-9DA37C81E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6" y="2484544"/>
            <a:ext cx="3329666" cy="37638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2071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Quantificatore esistenziale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Inclusione tra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Implicazione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Dimostrazione per assurdo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57620E3-BECB-49D6-95BC-B1CE96393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7" y="4600825"/>
            <a:ext cx="1057275" cy="54292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F0C96A8-4701-473E-86A3-C81BB7001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7" y="5083405"/>
            <a:ext cx="10572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037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E01B0E-91BC-451A-AFF2-822B43E2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r>
              <a:rPr lang="it-IT" dirty="0"/>
              <a:t>Alla ricerca di </a:t>
            </a:r>
            <a:r>
              <a:rPr lang="it-IT" dirty="0">
                <a:sym typeface="Symbol" panose="05050102010706020507" pitchFamily="18" charset="2"/>
              </a:rPr>
              <a:t> …</a:t>
            </a:r>
            <a:endParaRPr lang="it-IT" dirty="0"/>
          </a:p>
        </p:txBody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A994CE7E-AD98-4045-A15B-9054CF58D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19C1720A-5B1A-4E31-93A0-A8ACD67EE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C5F271-EC3D-4C17-8F0A-F4F15F524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7EE64F8-83D9-4313-8480-1226AB5BD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410" y="1510430"/>
            <a:ext cx="5449471" cy="437092"/>
          </a:xfrm>
          <a:prstGeom prst="rect">
            <a:avLst/>
          </a:prstGeom>
          <a:effectLst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F8250EE-4590-407B-B039-E8BDF27FA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3948764-1F77-4586-A216-957D1FC87D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0" y="3963408"/>
            <a:ext cx="5449471" cy="1327779"/>
          </a:xfrm>
          <a:prstGeom prst="rect">
            <a:avLst/>
          </a:prstGeom>
          <a:effectLst/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3DDB686-B0E1-47EC-B7E0-BD2AD2F03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933AC09-F6F1-4623-8DCA-85FBD6F752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87" y="2052918"/>
            <a:ext cx="3448050" cy="329565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3F3C67B-5F71-463A-A2F2-A9CB17F5A6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1090" y="2471936"/>
            <a:ext cx="4161775" cy="110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41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Una 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026104-DA98-4EE1-BCB4-2B110F771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5000" dirty="0"/>
              <a:t>Chiameremo </a:t>
            </a:r>
            <a:r>
              <a:rPr lang="it-IT" sz="5000" dirty="0">
                <a:sym typeface="Symbol" panose="05050102010706020507" pitchFamily="18" charset="2"/>
              </a:rPr>
              <a:t> il quoziente tra il perimetro e il diametro di un cerchio.</a:t>
            </a:r>
          </a:p>
          <a:p>
            <a:pPr marL="0" indent="0">
              <a:buNone/>
            </a:pPr>
            <a:endParaRPr lang="it-IT" sz="5000" dirty="0">
              <a:sym typeface="Symbol" panose="05050102010706020507" pitchFamily="18" charset="2"/>
            </a:endParaRPr>
          </a:p>
        </p:txBody>
      </p:sp>
      <p:pic>
        <p:nvPicPr>
          <p:cNvPr id="43" name="Segnaposto contenuto 3">
            <a:extLst>
              <a:ext uri="{FF2B5EF4-FFF2-40B4-BE49-F238E27FC236}">
                <a16:creationId xmlns:a16="http://schemas.microsoft.com/office/drawing/2014/main" id="{7B3F6701-CDC6-45E1-9436-7E55213F5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675374"/>
            <a:ext cx="5449471" cy="43709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00378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Una definizione 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470909A-F36D-4F39-BE63-BD50CAC64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651" y="3597686"/>
            <a:ext cx="5347232" cy="1424694"/>
          </a:xfrm>
          <a:prstGeom prst="rect">
            <a:avLst/>
          </a:prstGeom>
        </p:spPr>
      </p:pic>
      <p:pic>
        <p:nvPicPr>
          <p:cNvPr id="8194" name="Picture 2" descr="Aouedit GIFs - Get the best gif on GIFER">
            <a:extLst>
              <a:ext uri="{FF2B5EF4-FFF2-40B4-BE49-F238E27FC236}">
                <a16:creationId xmlns:a16="http://schemas.microsoft.com/office/drawing/2014/main" id="{9B85B884-603A-46F9-84DC-50F1C1D016EC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969" y="3038445"/>
            <a:ext cx="1905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922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NON una definizione!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470909A-F36D-4F39-BE63-BD50CAC64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651" y="3597686"/>
            <a:ext cx="5347232" cy="1424694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FDF91FD3-5A9B-416C-A62A-16DDCAED43AC}"/>
              </a:ext>
            </a:extLst>
          </p:cNvPr>
          <p:cNvCxnSpPr>
            <a:cxnSpLocks/>
          </p:cNvCxnSpPr>
          <p:nvPr/>
        </p:nvCxnSpPr>
        <p:spPr>
          <a:xfrm>
            <a:off x="3185652" y="3167954"/>
            <a:ext cx="4583798" cy="25013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76CB30E7-A72B-452A-AE68-86ADF6B2DDDD}"/>
              </a:ext>
            </a:extLst>
          </p:cNvPr>
          <p:cNvCxnSpPr/>
          <p:nvPr/>
        </p:nvCxnSpPr>
        <p:spPr>
          <a:xfrm flipH="1">
            <a:off x="3527814" y="3038445"/>
            <a:ext cx="3911272" cy="277831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9CB71A14-515A-475F-8097-B8619D359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dirty="0">
                <a:solidFill>
                  <a:srgbClr val="FF0000"/>
                </a:solidFill>
              </a:rPr>
              <a:t>Non è </a:t>
            </a:r>
            <a:r>
              <a:rPr lang="it-IT" sz="4000" i="1" dirty="0">
                <a:solidFill>
                  <a:srgbClr val="FF0000"/>
                </a:solidFill>
              </a:rPr>
              <a:t>univoca</a:t>
            </a:r>
            <a:r>
              <a:rPr lang="it-IT" sz="4000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82419CE-F073-4EC3-BB05-7EABE37A3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1612" y="3006919"/>
            <a:ext cx="3686175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66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E che cos’è …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6561FD9-8193-40B4-9948-8FFB6D2DF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118" y="3615315"/>
            <a:ext cx="5449471" cy="1327779"/>
          </a:xfrm>
          <a:prstGeom prst="rect">
            <a:avLst/>
          </a:prstGeom>
          <a:effectLst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EC9D59-3A28-42E0-8213-A213DB989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42" name="Picture 2" descr="Question Mark What Sticker by mokkapresti for iOS &amp; Android | GIPHY">
            <a:extLst>
              <a:ext uri="{FF2B5EF4-FFF2-40B4-BE49-F238E27FC236}">
                <a16:creationId xmlns:a16="http://schemas.microsoft.com/office/drawing/2014/main" id="{41277E92-FFF4-45CB-9D9E-C41D8F5FED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985" y="3007658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6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È un teorema: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6561FD9-8193-40B4-9948-8FFB6D2DF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661" y="4494320"/>
            <a:ext cx="3389790" cy="825932"/>
          </a:xfrm>
          <a:prstGeom prst="rect">
            <a:avLst/>
          </a:prstGeom>
          <a:effectLst/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EC9D59-3A28-42E0-8213-A213DB989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5000" dirty="0"/>
              <a:t>Il quoziente tra il perimetro e il diametro </a:t>
            </a:r>
            <a:r>
              <a:rPr lang="it-IT" sz="5000"/>
              <a:t>di un </a:t>
            </a:r>
            <a:r>
              <a:rPr lang="it-IT" sz="5000" dirty="0"/>
              <a:t>cerchio è strettamente compreso fra 3,1415 e 3,1416.</a:t>
            </a:r>
          </a:p>
        </p:txBody>
      </p:sp>
    </p:spTree>
    <p:extLst>
      <p:ext uri="{BB962C8B-B14F-4D97-AF65-F5344CB8AC3E}">
        <p14:creationId xmlns:p14="http://schemas.microsoft.com/office/powerpoint/2010/main" val="2347323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FA443A-78A1-4BC0-B0D7-DB0C9370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it-IT" sz="3900" dirty="0"/>
              <a:t>Il linguaggio della matematica è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55E1CE-2835-4C5A-976D-1EC5FE877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0752" y="2052214"/>
            <a:ext cx="4338409" cy="4196185"/>
          </a:xfrm>
        </p:spPr>
        <p:txBody>
          <a:bodyPr>
            <a:normAutofit/>
          </a:bodyPr>
          <a:lstStyle/>
          <a:p>
            <a:r>
              <a:rPr lang="it-IT" dirty="0"/>
              <a:t>mutevole nello spazio e nel tempo</a:t>
            </a:r>
          </a:p>
          <a:p>
            <a:r>
              <a:rPr lang="it-IT" dirty="0"/>
              <a:t>composto di lettere ed altri elementi grafici</a:t>
            </a:r>
          </a:p>
          <a:p>
            <a:r>
              <a:rPr lang="it-IT" dirty="0"/>
              <a:t>non naturale, da decifrare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1028" name="Picture 4" descr="Mathematicians Crack Mystery of Babylonian Clay Tablet 'Plimpton 322' |  Archaeology, Mathematics | Sci-News.com">
            <a:extLst>
              <a:ext uri="{FF2B5EF4-FFF2-40B4-BE49-F238E27FC236}">
                <a16:creationId xmlns:a16="http://schemas.microsoft.com/office/drawing/2014/main" id="{332BCEF0-F9D2-CEEA-C89A-6A455E167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43" y="2052214"/>
            <a:ext cx="6080525" cy="406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97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Ovvero: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EC9D59-3A28-42E0-8213-A213DB989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500" b="1" dirty="0">
                <a:solidFill>
                  <a:srgbClr val="92D050"/>
                </a:solidFill>
              </a:rPr>
              <a:t>Se</a:t>
            </a:r>
            <a:r>
              <a:rPr lang="it-IT" sz="3500" dirty="0"/>
              <a:t> </a:t>
            </a:r>
          </a:p>
          <a:p>
            <a:pPr marL="0" indent="0">
              <a:buNone/>
            </a:pPr>
            <a:r>
              <a:rPr lang="it-IT" sz="3500" dirty="0">
                <a:sym typeface="Symbol" panose="05050102010706020507" pitchFamily="18" charset="2"/>
              </a:rPr>
              <a:t> è il</a:t>
            </a:r>
            <a:r>
              <a:rPr lang="it-IT" sz="3500" dirty="0"/>
              <a:t> quoziente tra il perimetro e il diametro di un cerchio, </a:t>
            </a:r>
            <a:r>
              <a:rPr lang="it-IT" sz="3500" b="1" dirty="0">
                <a:solidFill>
                  <a:srgbClr val="92D050"/>
                </a:solidFill>
              </a:rPr>
              <a:t>(IPOTESI)</a:t>
            </a:r>
            <a:endParaRPr lang="it-IT" sz="3500" dirty="0"/>
          </a:p>
          <a:p>
            <a:pPr marL="0" indent="0">
              <a:buNone/>
            </a:pPr>
            <a:r>
              <a:rPr lang="it-IT" sz="3500" b="1" dirty="0">
                <a:solidFill>
                  <a:srgbClr val="92D050"/>
                </a:solidFill>
              </a:rPr>
              <a:t>allora</a:t>
            </a:r>
            <a:r>
              <a:rPr lang="it-IT" sz="3500" dirty="0"/>
              <a:t> </a:t>
            </a:r>
          </a:p>
          <a:p>
            <a:pPr marL="0" indent="0">
              <a:buNone/>
            </a:pPr>
            <a:r>
              <a:rPr lang="it-IT" sz="3500" dirty="0">
                <a:sym typeface="Symbol" panose="05050102010706020507" pitchFamily="18" charset="2"/>
              </a:rPr>
              <a:t> </a:t>
            </a:r>
            <a:r>
              <a:rPr lang="it-IT" sz="3500" dirty="0"/>
              <a:t>è strettamente compreso fra 3,1415 e 3,1416. </a:t>
            </a:r>
            <a:r>
              <a:rPr lang="it-IT" sz="3500" b="1" dirty="0">
                <a:solidFill>
                  <a:srgbClr val="92D050"/>
                </a:solidFill>
              </a:rPr>
              <a:t>(TESI)</a:t>
            </a:r>
            <a:endParaRPr lang="it-IT" sz="35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04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Un’altra 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026104-DA98-4EE1-BCB4-2B110F771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5000" dirty="0"/>
              <a:t>Chiameremo </a:t>
            </a:r>
            <a:r>
              <a:rPr lang="it-IT" sz="5000" i="1" dirty="0"/>
              <a:t>pentaedro</a:t>
            </a:r>
            <a:r>
              <a:rPr lang="it-IT" sz="5000" dirty="0"/>
              <a:t> un poliedro avente cinque facce.</a:t>
            </a:r>
            <a:endParaRPr lang="it-IT" sz="5000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sz="5000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90393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Un altro «teorema»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026104-DA98-4EE1-BCB4-2B110F771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5000" dirty="0"/>
              <a:t>Ogni pentaedro regolare è un poliedro.</a:t>
            </a:r>
            <a:endParaRPr lang="it-IT" sz="5000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sz="5000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09648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87B452B-F7B1-45C6-AEC8-0DA4CC0C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Ovvero: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EC9D59-3A28-42E0-8213-A213DB989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500" b="1" dirty="0">
                <a:solidFill>
                  <a:srgbClr val="92D050"/>
                </a:solidFill>
              </a:rPr>
              <a:t>Se</a:t>
            </a:r>
            <a:r>
              <a:rPr lang="it-IT" sz="3500" dirty="0"/>
              <a:t> </a:t>
            </a:r>
          </a:p>
          <a:p>
            <a:pPr marL="0" indent="0">
              <a:buNone/>
            </a:pPr>
            <a:r>
              <a:rPr lang="it-IT" sz="3500" i="1" dirty="0">
                <a:sym typeface="Symbol" panose="05050102010706020507" pitchFamily="18" charset="2"/>
              </a:rPr>
              <a:t>P</a:t>
            </a:r>
            <a:r>
              <a:rPr lang="it-IT" sz="3500" dirty="0">
                <a:sym typeface="Symbol" panose="05050102010706020507" pitchFamily="18" charset="2"/>
              </a:rPr>
              <a:t> è un pentaedro regolare</a:t>
            </a:r>
            <a:r>
              <a:rPr lang="it-IT" sz="3500" dirty="0"/>
              <a:t>, </a:t>
            </a:r>
            <a:r>
              <a:rPr lang="it-IT" sz="3500" b="1" dirty="0">
                <a:solidFill>
                  <a:srgbClr val="92D050"/>
                </a:solidFill>
              </a:rPr>
              <a:t>(IPOTESI)</a:t>
            </a:r>
            <a:endParaRPr lang="it-IT" sz="3500" dirty="0"/>
          </a:p>
          <a:p>
            <a:pPr marL="0" indent="0">
              <a:buNone/>
            </a:pPr>
            <a:r>
              <a:rPr lang="it-IT" sz="3500" b="1" dirty="0">
                <a:solidFill>
                  <a:srgbClr val="92D050"/>
                </a:solidFill>
              </a:rPr>
              <a:t>allora</a:t>
            </a:r>
            <a:r>
              <a:rPr lang="it-IT" sz="3500" dirty="0"/>
              <a:t> </a:t>
            </a:r>
          </a:p>
          <a:p>
            <a:pPr marL="0" indent="0">
              <a:buNone/>
            </a:pPr>
            <a:r>
              <a:rPr lang="it-IT" sz="3500" i="1" dirty="0">
                <a:sym typeface="Symbol" panose="05050102010706020507" pitchFamily="18" charset="2"/>
              </a:rPr>
              <a:t>P</a:t>
            </a:r>
            <a:r>
              <a:rPr lang="it-IT" sz="3500" dirty="0">
                <a:sym typeface="Symbol" panose="05050102010706020507" pitchFamily="18" charset="2"/>
              </a:rPr>
              <a:t> </a:t>
            </a:r>
            <a:r>
              <a:rPr lang="it-IT" sz="3500" dirty="0"/>
              <a:t>è un poliedro. </a:t>
            </a:r>
            <a:r>
              <a:rPr lang="it-IT" sz="3500" b="1" dirty="0">
                <a:solidFill>
                  <a:srgbClr val="92D050"/>
                </a:solidFill>
              </a:rPr>
              <a:t>(TESI)</a:t>
            </a:r>
            <a:endParaRPr lang="it-IT" sz="35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168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92BA0-373C-40AB-9CA5-E1594D68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Osservazioni riassuntive - 1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01C8A0-0883-445C-ACEE-096C77622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847" y="1557372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Le due definizioni sono correttamente formulate, e non importa che l’oggetto</a:t>
            </a:r>
          </a:p>
          <a:p>
            <a:r>
              <a:rPr lang="it-IT" dirty="0"/>
              <a:t>nella prima, non sia esattamente calcolabile;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       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nella seconda, non esista;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>
                <a:latin typeface="Lucida Handwriting" panose="03010101010101010101" pitchFamily="66" charset="0"/>
              </a:rPr>
              <a:t>                       </a:t>
            </a:r>
            <a:endParaRPr lang="it-IT" i="1" dirty="0"/>
          </a:p>
          <a:p>
            <a:endParaRPr lang="it-IT" dirty="0"/>
          </a:p>
        </p:txBody>
      </p:sp>
      <p:pic>
        <p:nvPicPr>
          <p:cNvPr id="12290" name="Picture 2" descr="Pi Day 5K">
            <a:extLst>
              <a:ext uri="{FF2B5EF4-FFF2-40B4-BE49-F238E27FC236}">
                <a16:creationId xmlns:a16="http://schemas.microsoft.com/office/drawing/2014/main" id="{D57EA81D-D716-4ABE-ABDF-ED4834AC8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732" y="2799733"/>
            <a:ext cx="1447801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&quot;My name's blurry face and I care 'bout what you think..&quot; //21Pilots- blurry face// * * * (Pinterest)  tøp  21pilots  band  musicband  music  lovemusic  blurryface  blue  blueaesthetic  love  life  mentalhealth  aesthetic  aestheticpost  postsaesthetics  lifeinaesthetic  bluetheme  pinterest  fun  musician  artist  joshdun  tylerjoseph  clique  tøpaestgetic  yellow  turnbacktime  tb  tylerreta  art">
            <a:extLst>
              <a:ext uri="{FF2B5EF4-FFF2-40B4-BE49-F238E27FC236}">
                <a16:creationId xmlns:a16="http://schemas.microsoft.com/office/drawing/2014/main" id="{E6517022-CE8C-4C86-8B2E-EC7C195F5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850" y="2799733"/>
            <a:ext cx="1566884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Gruppo di ragazzi indifferenza che fa girare le spalle - Foto stock royalty-free di Vista posteriore">
            <a:extLst>
              <a:ext uri="{FF2B5EF4-FFF2-40B4-BE49-F238E27FC236}">
                <a16:creationId xmlns:a16="http://schemas.microsoft.com/office/drawing/2014/main" id="{1E6AFAD3-0B3B-4559-A32A-B71A328FC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47" y="4637148"/>
            <a:ext cx="2739267" cy="182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umetto: ovale 3">
            <a:extLst>
              <a:ext uri="{FF2B5EF4-FFF2-40B4-BE49-F238E27FC236}">
                <a16:creationId xmlns:a16="http://schemas.microsoft.com/office/drawing/2014/main" id="{80AEFD2E-BC24-4956-A317-AC0DC6B8CDBE}"/>
              </a:ext>
            </a:extLst>
          </p:cNvPr>
          <p:cNvSpPr/>
          <p:nvPr/>
        </p:nvSpPr>
        <p:spPr>
          <a:xfrm>
            <a:off x="1085481" y="5004753"/>
            <a:ext cx="5055747" cy="1103179"/>
          </a:xfrm>
          <a:prstGeom prst="wedgeEllipseCallout">
            <a:avLst>
              <a:gd name="adj1" fmla="val -36936"/>
              <a:gd name="adj2" fmla="val 85495"/>
            </a:avLst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2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Pen</a:t>
            </a:r>
            <a:r>
              <a:rPr lang="it-IT" sz="2200" dirty="0">
                <a:solidFill>
                  <a:srgbClr val="0070C0"/>
                </a:solidFill>
                <a:latin typeface="Lucida Handwriting" panose="03010101010101010101" pitchFamily="66" charset="0"/>
              </a:rPr>
              <a:t>t</a:t>
            </a:r>
            <a:r>
              <a:rPr lang="it-IT" sz="2200" i="1" dirty="0">
                <a:solidFill>
                  <a:srgbClr val="0070C0"/>
                </a:solidFill>
                <a:latin typeface="Lucida Handwriting" panose="03010101010101010101" pitchFamily="66" charset="0"/>
              </a:rPr>
              <a:t>aedro regolare!</a:t>
            </a:r>
          </a:p>
        </p:txBody>
      </p:sp>
    </p:spTree>
    <p:extLst>
      <p:ext uri="{BB962C8B-B14F-4D97-AF65-F5344CB8AC3E}">
        <p14:creationId xmlns:p14="http://schemas.microsoft.com/office/powerpoint/2010/main" val="25492054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92BA0-373C-40AB-9CA5-E1594D68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Osservazioni riassuntive - 2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01C8A0-0883-445C-ACEE-096C77622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847" y="1557373"/>
            <a:ext cx="8946541" cy="2884842"/>
          </a:xfrm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 due teoremi sono entrambi veri. I loro </a:t>
            </a:r>
            <a:r>
              <a:rPr lang="it-IT" b="1" dirty="0">
                <a:solidFill>
                  <a:srgbClr val="92D050"/>
                </a:solidFill>
              </a:rPr>
              <a:t>enunciati </a:t>
            </a:r>
            <a:r>
              <a:rPr lang="it-IT" dirty="0"/>
              <a:t>presentano la seguente struttura (</a:t>
            </a:r>
            <a:r>
              <a:rPr lang="it-IT" dirty="0">
                <a:solidFill>
                  <a:srgbClr val="92D050"/>
                </a:solidFill>
              </a:rPr>
              <a:t>forma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0000" dirty="0"/>
              <a:t> </a:t>
            </a:r>
          </a:p>
          <a:p>
            <a:pPr marL="0" indent="0">
              <a:buNone/>
            </a:pPr>
            <a:endParaRPr lang="it-IT" sz="9700" b="1" i="1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it-IT" sz="9700" b="1" i="1" dirty="0">
              <a:solidFill>
                <a:srgbClr val="92D050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61C11E3-DF43-49D3-88BA-9655B455EE7C}"/>
              </a:ext>
            </a:extLst>
          </p:cNvPr>
          <p:cNvSpPr/>
          <p:nvPr/>
        </p:nvSpPr>
        <p:spPr>
          <a:xfrm>
            <a:off x="1675418" y="2228671"/>
            <a:ext cx="7869739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15000" b="1" i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</a:t>
            </a:r>
            <a:r>
              <a:rPr lang="it-IT" sz="15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Symbol" panose="05050102010706020507" pitchFamily="18" charset="2"/>
              </a:rPr>
              <a:t></a:t>
            </a:r>
            <a:r>
              <a:rPr lang="it-IT" sz="15000" b="1" i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Symbol" panose="05050102010706020507" pitchFamily="18" charset="2"/>
              </a:rPr>
              <a:t> Q</a:t>
            </a:r>
            <a:endParaRPr lang="it-IT" sz="15000" b="1" i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F70334A-D4DD-4E25-8724-027DA617CC9B}"/>
              </a:ext>
            </a:extLst>
          </p:cNvPr>
          <p:cNvSpPr/>
          <p:nvPr/>
        </p:nvSpPr>
        <p:spPr>
          <a:xfrm>
            <a:off x="2179806" y="4633562"/>
            <a:ext cx="64509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i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</a:t>
            </a:r>
            <a:r>
              <a:rPr lang="it-IT" sz="5400" b="1" i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 P, allora Q</a:t>
            </a:r>
          </a:p>
        </p:txBody>
      </p:sp>
    </p:spTree>
    <p:extLst>
      <p:ext uri="{BB962C8B-B14F-4D97-AF65-F5344CB8AC3E}">
        <p14:creationId xmlns:p14="http://schemas.microsoft.com/office/powerpoint/2010/main" val="32215753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92BA0-373C-40AB-9CA5-E1594D68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751" y="454093"/>
            <a:ext cx="9404723" cy="1400530"/>
          </a:xfrm>
        </p:spPr>
        <p:txBody>
          <a:bodyPr/>
          <a:lstStyle/>
          <a:p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01C8A0-0883-445C-ACEE-096C77622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847" y="1557373"/>
            <a:ext cx="8946541" cy="2884842"/>
          </a:xfrm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0000" dirty="0"/>
              <a:t> </a:t>
            </a:r>
          </a:p>
          <a:p>
            <a:pPr marL="0" indent="0">
              <a:buNone/>
            </a:pPr>
            <a:endParaRPr lang="it-IT" sz="9700" b="1" i="1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it-IT" sz="9700" b="1" i="1" dirty="0">
              <a:solidFill>
                <a:srgbClr val="92D050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61C11E3-DF43-49D3-88BA-9655B455EE7C}"/>
              </a:ext>
            </a:extLst>
          </p:cNvPr>
          <p:cNvSpPr/>
          <p:nvPr/>
        </p:nvSpPr>
        <p:spPr>
          <a:xfrm>
            <a:off x="1675418" y="2228671"/>
            <a:ext cx="7869739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15000" b="1" i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</a:t>
            </a:r>
            <a:r>
              <a:rPr lang="it-IT" sz="15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Symbol" panose="05050102010706020507" pitchFamily="18" charset="2"/>
              </a:rPr>
              <a:t></a:t>
            </a:r>
            <a:r>
              <a:rPr lang="it-IT" sz="15000" b="1" i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sym typeface="Symbol" panose="05050102010706020507" pitchFamily="18" charset="2"/>
              </a:rPr>
              <a:t> Q</a:t>
            </a:r>
            <a:endParaRPr lang="it-IT" sz="15000" b="1" i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F70334A-D4DD-4E25-8724-027DA617CC9B}"/>
              </a:ext>
            </a:extLst>
          </p:cNvPr>
          <p:cNvSpPr/>
          <p:nvPr/>
        </p:nvSpPr>
        <p:spPr>
          <a:xfrm>
            <a:off x="-1413392" y="4377297"/>
            <a:ext cx="14492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i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premessa    conclusione </a:t>
            </a:r>
            <a:endParaRPr lang="it-IT" sz="5400" b="1" i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D8DDC4B-2F3F-44F4-A451-E835A9EAF3CC}"/>
              </a:ext>
            </a:extLst>
          </p:cNvPr>
          <p:cNvSpPr/>
          <p:nvPr/>
        </p:nvSpPr>
        <p:spPr>
          <a:xfrm>
            <a:off x="3141502" y="552714"/>
            <a:ext cx="49375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IMPLICAZIONE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45628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92BA0-373C-40AB-9CA5-E1594D68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751" y="454093"/>
            <a:ext cx="9404723" cy="1400530"/>
          </a:xfrm>
        </p:spPr>
        <p:txBody>
          <a:bodyPr/>
          <a:lstStyle/>
          <a:p>
            <a:endParaRPr lang="it-IT" i="1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D8DDC4B-2F3F-44F4-A451-E835A9EAF3CC}"/>
              </a:ext>
            </a:extLst>
          </p:cNvPr>
          <p:cNvSpPr/>
          <p:nvPr/>
        </p:nvSpPr>
        <p:spPr>
          <a:xfrm>
            <a:off x="3141502" y="552714"/>
            <a:ext cx="49375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IMPLICAZIONE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891656F-6663-42AA-B566-73EE7D169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i="1" dirty="0">
                <a:solidFill>
                  <a:srgbClr val="92D050"/>
                </a:solidFill>
              </a:rPr>
              <a:t> Se P, allora Q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Q, se P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P solo se Q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P è condizione sufficiente per Q</a:t>
            </a:r>
          </a:p>
        </p:txBody>
      </p:sp>
    </p:spTree>
    <p:extLst>
      <p:ext uri="{BB962C8B-B14F-4D97-AF65-F5344CB8AC3E}">
        <p14:creationId xmlns:p14="http://schemas.microsoft.com/office/powerpoint/2010/main" val="8242053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98B1BC-5C70-402D-9B35-8A58128D8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/>
              <a:t>Il senso è …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AB8EBAB-3974-44E0-9DB9-8EDD5F828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500" dirty="0"/>
              <a:t>“</a:t>
            </a:r>
            <a:r>
              <a:rPr lang="en-US" sz="4500" i="1" dirty="0">
                <a:solidFill>
                  <a:srgbClr val="92D050"/>
                </a:solidFill>
              </a:rPr>
              <a:t>P</a:t>
            </a:r>
            <a:r>
              <a:rPr lang="en-US" sz="4500" i="1" dirty="0"/>
              <a:t> non </a:t>
            </a:r>
            <a:r>
              <a:rPr lang="en-US" sz="4500" i="1" dirty="0" err="1"/>
              <a:t>può</a:t>
            </a:r>
            <a:r>
              <a:rPr lang="en-US" sz="4500" i="1" dirty="0"/>
              <a:t> stare senza </a:t>
            </a:r>
            <a:r>
              <a:rPr lang="en-US" sz="4500" i="1" dirty="0">
                <a:solidFill>
                  <a:srgbClr val="92D050"/>
                </a:solidFill>
              </a:rPr>
              <a:t>Q</a:t>
            </a:r>
            <a:r>
              <a:rPr lang="en-US" sz="4500" dirty="0"/>
              <a:t>”</a:t>
            </a: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7AB3028-D733-497F-B220-5C2FB4305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992" y="1766783"/>
            <a:ext cx="5449889" cy="3324431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891584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92BA0-373C-40AB-9CA5-E1594D68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751" y="454093"/>
            <a:ext cx="9404723" cy="1400530"/>
          </a:xfrm>
        </p:spPr>
        <p:txBody>
          <a:bodyPr/>
          <a:lstStyle/>
          <a:p>
            <a:endParaRPr lang="it-IT" i="1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D8DDC4B-2F3F-44F4-A451-E835A9EAF3CC}"/>
              </a:ext>
            </a:extLst>
          </p:cNvPr>
          <p:cNvSpPr/>
          <p:nvPr/>
        </p:nvSpPr>
        <p:spPr>
          <a:xfrm>
            <a:off x="3141502" y="552714"/>
            <a:ext cx="49375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IMPLICAZIONE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891656F-6663-42AA-B566-73EE7D169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i="1" dirty="0">
                <a:solidFill>
                  <a:srgbClr val="92D050"/>
                </a:solidFill>
              </a:rPr>
              <a:t> Se P, allora Q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Q, se P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P solo se Q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P è condizione sufficiente per Q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</a:t>
            </a:r>
            <a:r>
              <a:rPr lang="it-IT" sz="4000" i="1" u="sng" dirty="0">
                <a:solidFill>
                  <a:srgbClr val="92D050"/>
                </a:solidFill>
              </a:rPr>
              <a:t>Q è condizione necessaria per P</a:t>
            </a:r>
          </a:p>
        </p:txBody>
      </p:sp>
    </p:spTree>
    <p:extLst>
      <p:ext uri="{BB962C8B-B14F-4D97-AF65-F5344CB8AC3E}">
        <p14:creationId xmlns:p14="http://schemas.microsoft.com/office/powerpoint/2010/main" val="2086446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EA24F2-6D1F-44DB-9D08-AFFA9C139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/>
              <a:t>E quindi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69CF60-9CDC-4954-A3A0-3AE705742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4796523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6500" dirty="0"/>
              <a:t>non è universale?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2050" name="Picture 2" descr="Beautiful Icon With Crossed Out Planet Earth Stock Vector - Illustration of  line, nature: 139827975">
            <a:extLst>
              <a:ext uri="{FF2B5EF4-FFF2-40B4-BE49-F238E27FC236}">
                <a16:creationId xmlns:a16="http://schemas.microsoft.com/office/drawing/2014/main" id="{CF1F9578-3FFE-4EDA-AEDE-2CB9A2BC45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5" r="6378" b="3"/>
          <a:stretch/>
        </p:blipFill>
        <p:spPr bwMode="auto">
          <a:xfrm>
            <a:off x="6401997" y="647698"/>
            <a:ext cx="4833879" cy="55626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348091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92BA0-373C-40AB-9CA5-E1594D68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751" y="454093"/>
            <a:ext cx="9404723" cy="1400530"/>
          </a:xfrm>
        </p:spPr>
        <p:txBody>
          <a:bodyPr/>
          <a:lstStyle/>
          <a:p>
            <a:endParaRPr lang="it-IT" i="1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D8DDC4B-2F3F-44F4-A451-E835A9EAF3CC}"/>
              </a:ext>
            </a:extLst>
          </p:cNvPr>
          <p:cNvSpPr/>
          <p:nvPr/>
        </p:nvSpPr>
        <p:spPr>
          <a:xfrm>
            <a:off x="3141502" y="552714"/>
            <a:ext cx="49375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IMPLICAZIONE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891656F-6663-42AA-B566-73EE7D169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751501" cy="4195481"/>
          </a:xfrm>
        </p:spPr>
        <p:txBody>
          <a:bodyPr>
            <a:normAutofit/>
          </a:bodyPr>
          <a:lstStyle/>
          <a:p>
            <a:r>
              <a:rPr lang="it-IT" sz="4000" i="1" dirty="0">
                <a:solidFill>
                  <a:srgbClr val="92D050"/>
                </a:solidFill>
              </a:rPr>
              <a:t> Date due proposizioni P, Q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costruiamo una nuova proposizione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combinandole con l’operazione</a:t>
            </a:r>
            <a:r>
              <a:rPr lang="it-IT" sz="4000" dirty="0">
                <a:solidFill>
                  <a:srgbClr val="92D050"/>
                </a:solidFill>
                <a:sym typeface="Symbol" panose="05050102010706020507" pitchFamily="18" charset="2"/>
              </a:rPr>
              <a:t></a:t>
            </a:r>
            <a:endParaRPr lang="it-IT" sz="4000" dirty="0">
              <a:solidFill>
                <a:srgbClr val="92D050"/>
              </a:solidFill>
            </a:endParaRPr>
          </a:p>
          <a:p>
            <a:r>
              <a:rPr lang="it-IT" sz="4000" i="1" dirty="0">
                <a:solidFill>
                  <a:srgbClr val="92D050"/>
                </a:solidFill>
              </a:rPr>
              <a:t> un particolare </a:t>
            </a:r>
            <a:r>
              <a:rPr lang="it-IT" sz="4000" dirty="0">
                <a:solidFill>
                  <a:srgbClr val="FFFF00"/>
                </a:solidFill>
              </a:rPr>
              <a:t>connettivo logico</a:t>
            </a:r>
            <a:endParaRPr lang="it-IT" sz="4000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4000" i="1" u="sng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672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892BA0-373C-40AB-9CA5-E1594D685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751" y="454093"/>
            <a:ext cx="9404723" cy="1400530"/>
          </a:xfrm>
        </p:spPr>
        <p:txBody>
          <a:bodyPr/>
          <a:lstStyle/>
          <a:p>
            <a:endParaRPr lang="it-IT" i="1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D8DDC4B-2F3F-44F4-A451-E835A9EAF3CC}"/>
              </a:ext>
            </a:extLst>
          </p:cNvPr>
          <p:cNvSpPr/>
          <p:nvPr/>
        </p:nvSpPr>
        <p:spPr>
          <a:xfrm>
            <a:off x="3141502" y="552714"/>
            <a:ext cx="49375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IMPLICAZIONE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891656F-6663-42AA-B566-73EE7D169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751501" cy="4195481"/>
          </a:xfrm>
        </p:spPr>
        <p:txBody>
          <a:bodyPr>
            <a:normAutofit/>
          </a:bodyPr>
          <a:lstStyle/>
          <a:p>
            <a:r>
              <a:rPr lang="it-IT" sz="4000" i="1" dirty="0">
                <a:solidFill>
                  <a:srgbClr val="92D050"/>
                </a:solidFill>
              </a:rPr>
              <a:t> È un procedimento formale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effettuato su simboli letterali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che rappresentano proposizioni</a:t>
            </a:r>
          </a:p>
          <a:p>
            <a:r>
              <a:rPr lang="it-IT" sz="4000" i="1" dirty="0">
                <a:solidFill>
                  <a:srgbClr val="92D050"/>
                </a:solidFill>
              </a:rPr>
              <a:t> di cui non interessa il contenuto specifico, ma solo il </a:t>
            </a:r>
            <a:r>
              <a:rPr lang="it-IT" sz="4000" dirty="0">
                <a:solidFill>
                  <a:srgbClr val="FFFF00"/>
                </a:solidFill>
              </a:rPr>
              <a:t>valore di verità.</a:t>
            </a:r>
            <a:endParaRPr lang="it-IT" sz="4000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4000" i="1" u="sng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8326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8BCFDB-8057-4F65-B43C-FEE54052E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Valori di verità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BD6B12-FBCC-4F6B-92BC-E11B52ECD9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10000" dirty="0"/>
              <a:t>0 </a:t>
            </a:r>
          </a:p>
          <a:p>
            <a:pPr marL="0" indent="0" algn="ctr">
              <a:buNone/>
            </a:pPr>
            <a:r>
              <a:rPr lang="it-IT" sz="10000" dirty="0"/>
              <a:t>falso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F607D3-E8B7-436E-8875-B4176B4AE2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10000" dirty="0"/>
              <a:t>1 </a:t>
            </a:r>
          </a:p>
          <a:p>
            <a:pPr marL="0" indent="0" algn="ctr">
              <a:buNone/>
            </a:pPr>
            <a:r>
              <a:rPr lang="it-IT" sz="10000" dirty="0"/>
              <a:t>vero</a:t>
            </a:r>
          </a:p>
        </p:txBody>
      </p:sp>
    </p:spTree>
    <p:extLst>
      <p:ext uri="{BB962C8B-B14F-4D97-AF65-F5344CB8AC3E}">
        <p14:creationId xmlns:p14="http://schemas.microsoft.com/office/powerpoint/2010/main" val="35550106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8B1AEA-0DF6-4C91-94AF-F406F3BFB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 i connettivi logici si danno regole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70EE71-FCC4-43F7-9432-E57460854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580420" cy="4195481"/>
          </a:xfrm>
        </p:spPr>
        <p:txBody>
          <a:bodyPr>
            <a:normAutofit/>
          </a:bodyPr>
          <a:lstStyle/>
          <a:p>
            <a:r>
              <a:rPr lang="it-IT" sz="3000" dirty="0"/>
              <a:t>per l’attribuzione dei valori di verità alla proposizione risultante</a:t>
            </a:r>
          </a:p>
          <a:p>
            <a:r>
              <a:rPr lang="it-IT" sz="3000" dirty="0"/>
              <a:t>sulla base dei valori di verità delle proposizioni di partenza</a:t>
            </a:r>
          </a:p>
          <a:p>
            <a:r>
              <a:rPr lang="it-IT" sz="3000" dirty="0"/>
              <a:t>e tali regole possono essere descritte tramite </a:t>
            </a:r>
            <a:r>
              <a:rPr lang="it-IT" sz="3000" b="1" dirty="0">
                <a:solidFill>
                  <a:srgbClr val="FFFF00"/>
                </a:solidFill>
              </a:rPr>
              <a:t>tavole di verità</a:t>
            </a: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8083578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42FCB0-7521-4783-9F3A-D1CC06E6E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Tavola di verità dell’implicazione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0725A5E5-5861-449C-8FB4-D810312E67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08957"/>
              </p:ext>
            </p:extLst>
          </p:nvPr>
        </p:nvGraphicFramePr>
        <p:xfrm>
          <a:off x="1103313" y="2052637"/>
          <a:ext cx="8947149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3256695755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328424941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2343645013"/>
                    </a:ext>
                  </a:extLst>
                </a:gridCol>
              </a:tblGrid>
              <a:tr h="835416">
                <a:tc>
                  <a:txBody>
                    <a:bodyPr/>
                    <a:lstStyle/>
                    <a:p>
                      <a:pPr algn="just"/>
                      <a:r>
                        <a:rPr lang="it-IT" sz="5500" dirty="0"/>
                        <a:t>      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P</a:t>
                      </a:r>
                      <a:r>
                        <a:rPr lang="it-IT" sz="5500" dirty="0">
                          <a:sym typeface="Symbol" panose="05050102010706020507" pitchFamily="18" charset="2"/>
                        </a:rPr>
                        <a:t>Q</a:t>
                      </a:r>
                      <a:endParaRPr lang="it-IT" sz="5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964083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>
                          <a:solidFill>
                            <a:schemeClr val="bg1"/>
                          </a:solidFill>
                        </a:rPr>
                        <a:t>0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048688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330296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862427"/>
                  </a:ext>
                </a:extLst>
              </a:tr>
              <a:tr h="835416"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55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807649"/>
                  </a:ext>
                </a:extLst>
              </a:tr>
            </a:tbl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7B675983-6550-49A9-B6A3-F3B80BF5920E}"/>
              </a:ext>
            </a:extLst>
          </p:cNvPr>
          <p:cNvSpPr/>
          <p:nvPr/>
        </p:nvSpPr>
        <p:spPr>
          <a:xfrm>
            <a:off x="1840599" y="4920062"/>
            <a:ext cx="7256206" cy="7905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1472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B9A15-10F9-430C-BF5B-63630F2BA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implicazione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62E5F1-A050-42FF-A0D7-9DD184B0F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66" y="2052918"/>
            <a:ext cx="10778121" cy="4195481"/>
          </a:xfrm>
        </p:spPr>
        <p:txBody>
          <a:bodyPr/>
          <a:lstStyle/>
          <a:p>
            <a:r>
              <a:rPr lang="it-IT" dirty="0"/>
              <a:t>Se Roma non è la capitale d’Italia, allora 14 è un numero dispari.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</a:p>
          <a:p>
            <a:r>
              <a:rPr lang="it-IT" dirty="0"/>
              <a:t>Se </a:t>
            </a:r>
            <a:r>
              <a:rPr lang="it-IT" i="1" dirty="0"/>
              <a:t>treno</a:t>
            </a:r>
            <a:r>
              <a:rPr lang="it-IT" dirty="0"/>
              <a:t> è un sostantivo femminile, allora Manzoni scrisse </a:t>
            </a:r>
            <a:r>
              <a:rPr lang="it-IT" i="1" dirty="0"/>
              <a:t>Il cinque maggio.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Se la balena è un mammifero, allora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casa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fa rima con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giardino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it-IT" sz="2500" b="1" dirty="0">
                <a:solidFill>
                  <a:srgbClr val="FF0000"/>
                </a:solidFill>
              </a:rPr>
              <a:t>FALSO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Se l’anno ha dodici mesi, allora l’uranio è un elemento radioattivo.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  <a:endParaRPr lang="it-IT" sz="2500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endParaRPr lang="it-IT" dirty="0"/>
          </a:p>
          <a:p>
            <a:endParaRPr lang="it-IT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301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B9A15-10F9-430C-BF5B-63630F2BA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implicazione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62E5F1-A050-42FF-A0D7-9DD184B0F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66" y="2052918"/>
            <a:ext cx="10778121" cy="419548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Se Roma non è la capitale d’Italia, allora 14 è un numero dispari.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</a:p>
          <a:p>
            <a:r>
              <a:rPr lang="it-IT" dirty="0"/>
              <a:t>Se </a:t>
            </a:r>
            <a:r>
              <a:rPr lang="it-IT" i="1" dirty="0"/>
              <a:t>treno</a:t>
            </a:r>
            <a:r>
              <a:rPr lang="it-IT" dirty="0"/>
              <a:t> è un sostantivo femminile, allora Manzoni scrisse </a:t>
            </a:r>
            <a:r>
              <a:rPr lang="it-IT" i="1" dirty="0"/>
              <a:t>Il cinque maggio.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Se la balena è un mammifero, allora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casa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fa rima con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giardino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it-IT" sz="2500" b="1" dirty="0">
                <a:solidFill>
                  <a:srgbClr val="FF0000"/>
                </a:solidFill>
              </a:rPr>
              <a:t>FALSO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Se l’anno ha dodici mesi, allora l’uranio è un elemento radioattivo.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  <a:endParaRPr lang="it-IT" sz="2500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8000" i="1" dirty="0">
                <a:solidFill>
                  <a:srgbClr val="92D050"/>
                </a:solidFill>
                <a:latin typeface="French Script MT" panose="03020402040607040605" pitchFamily="66" charset="0"/>
              </a:rPr>
              <a:t>  </a:t>
            </a:r>
            <a:r>
              <a:rPr lang="it-IT" sz="9000" i="1" dirty="0">
                <a:solidFill>
                  <a:srgbClr val="92D050"/>
                </a:solidFill>
                <a:latin typeface="French Script MT" panose="03020402040607040605" pitchFamily="66" charset="0"/>
              </a:rPr>
              <a:t>Ex falso </a:t>
            </a:r>
            <a:r>
              <a:rPr lang="it-IT" sz="9000" i="1" dirty="0" err="1">
                <a:solidFill>
                  <a:srgbClr val="92D050"/>
                </a:solidFill>
                <a:latin typeface="French Script MT" panose="03020402040607040605" pitchFamily="66" charset="0"/>
              </a:rPr>
              <a:t>quodlibet</a:t>
            </a:r>
            <a:endParaRPr lang="it-IT" sz="9000" i="1" dirty="0">
              <a:solidFill>
                <a:srgbClr val="92D050"/>
              </a:solidFill>
              <a:latin typeface="French Script MT" panose="03020402040607040605" pitchFamily="66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ECCC02A-8742-4E8D-9E6D-713E8BAC5E14}"/>
              </a:ext>
            </a:extLst>
          </p:cNvPr>
          <p:cNvSpPr/>
          <p:nvPr/>
        </p:nvSpPr>
        <p:spPr>
          <a:xfrm>
            <a:off x="646111" y="1876788"/>
            <a:ext cx="10185104" cy="112087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047899C-7101-4EAE-B7C2-3EBD41B5110C}"/>
              </a:ext>
            </a:extLst>
          </p:cNvPr>
          <p:cNvSpPr/>
          <p:nvPr/>
        </p:nvSpPr>
        <p:spPr>
          <a:xfrm>
            <a:off x="646111" y="4700745"/>
            <a:ext cx="10185104" cy="1120878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4000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1668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B9A15-10F9-430C-BF5B-63630F2BA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Esempi di implicazione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62E5F1-A050-42FF-A0D7-9DD184B0F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666" y="2052918"/>
            <a:ext cx="10778121" cy="4195481"/>
          </a:xfrm>
        </p:spPr>
        <p:txBody>
          <a:bodyPr/>
          <a:lstStyle/>
          <a:p>
            <a:r>
              <a:rPr lang="it-IT" dirty="0"/>
              <a:t>Se Roma non è la capitale d’Italia, allora 14 è un numero dispari.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</a:p>
          <a:p>
            <a:r>
              <a:rPr lang="it-IT" dirty="0"/>
              <a:t>Se </a:t>
            </a:r>
            <a:r>
              <a:rPr lang="it-IT" i="1" dirty="0"/>
              <a:t>treno</a:t>
            </a:r>
            <a:r>
              <a:rPr lang="it-IT" dirty="0"/>
              <a:t> è un sostantivo femminile, allora Manzoni scrisse </a:t>
            </a:r>
            <a:r>
              <a:rPr lang="it-IT" i="1" dirty="0"/>
              <a:t>Il cinque maggio.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Se la balena è un mammifero, allora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casa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fa rima con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giardino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it-IT" sz="2500" b="1" dirty="0">
                <a:solidFill>
                  <a:srgbClr val="FF0000"/>
                </a:solidFill>
              </a:rPr>
              <a:t>FALSO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Se l’anno ha dodici mesi, allora l’uranio è un elemento radioattivo. </a:t>
            </a:r>
            <a:r>
              <a:rPr lang="it-IT" sz="2500" b="1" dirty="0">
                <a:solidFill>
                  <a:srgbClr val="92D050"/>
                </a:solidFill>
              </a:rPr>
              <a:t>VERO</a:t>
            </a:r>
            <a:endParaRPr lang="it-IT" sz="2500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endParaRPr lang="it-IT" dirty="0"/>
          </a:p>
          <a:p>
            <a:endParaRPr lang="it-IT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ECCC02A-8742-4E8D-9E6D-713E8BAC5E14}"/>
              </a:ext>
            </a:extLst>
          </p:cNvPr>
          <p:cNvSpPr/>
          <p:nvPr/>
        </p:nvSpPr>
        <p:spPr>
          <a:xfrm>
            <a:off x="706581" y="3041071"/>
            <a:ext cx="9344253" cy="5556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488B475C-B0FD-4E67-B226-293067440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799" y="4199667"/>
            <a:ext cx="2934842" cy="172883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DA8A1E2-2DA0-49EF-AD7B-CBE3C613A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025" y="4199667"/>
            <a:ext cx="1033650" cy="150848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7241B95-43EA-4D49-B719-1EE8FAA06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3798" y="4199667"/>
            <a:ext cx="1505160" cy="146705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636D299-A1A6-4BDA-B7A5-127DD7074F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253" y="4299936"/>
            <a:ext cx="1505160" cy="1488410"/>
          </a:xfrm>
          <a:prstGeom prst="rect">
            <a:avLst/>
          </a:prstGeom>
        </p:spPr>
      </p:pic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9FD202B0-651D-409A-A3AE-0416ACE09975}"/>
              </a:ext>
            </a:extLst>
          </p:cNvPr>
          <p:cNvCxnSpPr/>
          <p:nvPr/>
        </p:nvCxnSpPr>
        <p:spPr>
          <a:xfrm>
            <a:off x="7754057" y="4253792"/>
            <a:ext cx="2173753" cy="158069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C9DC5112-86F1-4C2A-8C8C-2A873E289CB5}"/>
              </a:ext>
            </a:extLst>
          </p:cNvPr>
          <p:cNvCxnSpPr>
            <a:cxnSpLocks/>
          </p:cNvCxnSpPr>
          <p:nvPr/>
        </p:nvCxnSpPr>
        <p:spPr>
          <a:xfrm flipH="1">
            <a:off x="7675976" y="4253792"/>
            <a:ext cx="1800804" cy="146705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46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>
                  <a:alpha val="20000"/>
                </a:schemeClr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Quantificatore esistenziale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Inclusione tra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Implicazione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Dimostrazione per assurdo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57620E3-BECB-49D6-95BC-B1CE96393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7" y="4600825"/>
            <a:ext cx="1057275" cy="54292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F0C96A8-4701-473E-86A3-C81BB7001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337" y="5083405"/>
            <a:ext cx="1057275" cy="5429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7F8594-87E1-49AF-BE33-FB9E287A8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439" y="4523059"/>
            <a:ext cx="531074" cy="5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237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A3070-1F79-4336-BAE3-EB2F2EA67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È universale, in quanto …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33569D5-934F-474D-B008-E04A41FCE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è una combinazione </a:t>
            </a:r>
            <a:r>
              <a:rPr lang="it-IT" sz="2800" dirty="0">
                <a:solidFill>
                  <a:srgbClr val="FFFF00"/>
                </a:solidFill>
              </a:rPr>
              <a:t>strutturata</a:t>
            </a:r>
            <a:r>
              <a:rPr lang="it-IT" sz="2800" dirty="0"/>
              <a:t> di </a:t>
            </a:r>
            <a:r>
              <a:rPr lang="it-IT" sz="2800" dirty="0">
                <a:solidFill>
                  <a:srgbClr val="FFFF00"/>
                </a:solidFill>
              </a:rPr>
              <a:t>segni</a:t>
            </a:r>
            <a:r>
              <a:rPr lang="it-IT" sz="2800" dirty="0"/>
              <a:t> che segue </a:t>
            </a:r>
            <a:r>
              <a:rPr lang="it-IT" sz="2800" dirty="0">
                <a:solidFill>
                  <a:srgbClr val="FFFF00"/>
                </a:solidFill>
              </a:rPr>
              <a:t>regole generali</a:t>
            </a: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80C20C42-A19D-4C3D-8D02-75CB776E3C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" b="430"/>
          <a:stretch>
            <a:fillRect/>
          </a:stretch>
        </p:blipFill>
        <p:spPr>
          <a:xfrm>
            <a:off x="6950075" y="1143000"/>
            <a:ext cx="4611688" cy="4572000"/>
          </a:xfrm>
        </p:spPr>
      </p:pic>
    </p:spTree>
    <p:extLst>
      <p:ext uri="{BB962C8B-B14F-4D97-AF65-F5344CB8AC3E}">
        <p14:creationId xmlns:p14="http://schemas.microsoft.com/office/powerpoint/2010/main" val="291603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48C8B1-9FD0-4F5D-A978-FED56BD5A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592398" cy="1400530"/>
          </a:xfrm>
        </p:spPr>
        <p:txBody>
          <a:bodyPr/>
          <a:lstStyle/>
          <a:p>
            <a:r>
              <a:rPr lang="it-IT" dirty="0"/>
              <a:t>In altri termini,</a:t>
            </a:r>
            <a:br>
              <a:rPr lang="it-IT" dirty="0"/>
            </a:br>
            <a:r>
              <a:rPr lang="it-IT" dirty="0"/>
              <a:t>si compone di </a:t>
            </a:r>
            <a:r>
              <a:rPr lang="it-IT" dirty="0">
                <a:solidFill>
                  <a:srgbClr val="FFFF00"/>
                </a:solidFill>
              </a:rPr>
              <a:t>forme</a:t>
            </a:r>
            <a:r>
              <a:rPr lang="it-IT" dirty="0"/>
              <a:t> che si possono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4FF8AC1-E2EA-4979-9767-28F7CCEB93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descrivere</a:t>
            </a:r>
          </a:p>
        </p:txBody>
      </p:sp>
      <p:pic>
        <p:nvPicPr>
          <p:cNvPr id="13" name="Segnaposto immagine 12" descr="Immagine che contiene schermo, cibo, uccello&#10;&#10;Descrizione generata automaticamente">
            <a:extLst>
              <a:ext uri="{FF2B5EF4-FFF2-40B4-BE49-F238E27FC236}">
                <a16:creationId xmlns:a16="http://schemas.microsoft.com/office/drawing/2014/main" id="{6952AF66-54DF-4BCF-9A82-BBF803157BDF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82" b="24082"/>
          <a:stretch>
            <a:fillRect/>
          </a:stretch>
        </p:blipFill>
        <p:spPr/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6935F0C-54E2-4D8F-B3A4-CDDEC4BAD807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337A846A-7360-4EA7-B853-9C0C4E025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/>
              <a:t>imparare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7146C52F-926C-4555-AE2B-2BB1AFA63D17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6E17423A-DB27-4B5C-A4DA-E8D195253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applicare</a:t>
            </a:r>
          </a:p>
        </p:txBody>
      </p:sp>
      <p:pic>
        <p:nvPicPr>
          <p:cNvPr id="21" name="Segnaposto immagine 20" descr="Immagine che contiene orologio&#10;&#10;Descrizione generata automaticamente">
            <a:extLst>
              <a:ext uri="{FF2B5EF4-FFF2-40B4-BE49-F238E27FC236}">
                <a16:creationId xmlns:a16="http://schemas.microsoft.com/office/drawing/2014/main" id="{8108D807-B943-4D31-A1F8-FD40CE18A6DC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2" b="24012"/>
          <a:stretch>
            <a:fillRect/>
          </a:stretch>
        </p:blipFill>
        <p:spPr/>
      </p:pic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DAC5E5D7-C9E6-4E1E-90C5-B412A1BBB399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3" name="Segnaposto immagine 22">
            <a:extLst>
              <a:ext uri="{FF2B5EF4-FFF2-40B4-BE49-F238E27FC236}">
                <a16:creationId xmlns:a16="http://schemas.microsoft.com/office/drawing/2014/main" id="{59A78713-5F0D-4CF7-B5E7-6B940FE43E5F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8" b="239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15591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A5433B1-A676-4B7F-B252-9A7A19A59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967" y="1325880"/>
            <a:ext cx="4158334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 dirty="0"/>
              <a:t>Le </a:t>
            </a:r>
            <a:r>
              <a:rPr lang="en-US" sz="4600" dirty="0" err="1"/>
              <a:t>forme</a:t>
            </a:r>
            <a:r>
              <a:rPr lang="en-US" sz="4600" dirty="0"/>
              <a:t> </a:t>
            </a:r>
            <a:r>
              <a:rPr lang="en-US" sz="4600" dirty="0" err="1"/>
              <a:t>sono</a:t>
            </a:r>
            <a:r>
              <a:rPr lang="en-US" sz="4600" dirty="0"/>
              <a:t> </a:t>
            </a:r>
            <a:r>
              <a:rPr lang="en-US" sz="4600" dirty="0" err="1">
                <a:solidFill>
                  <a:srgbClr val="FFFF00"/>
                </a:solidFill>
              </a:rPr>
              <a:t>fondamentali</a:t>
            </a:r>
            <a:endParaRPr lang="en-US" sz="4600" dirty="0">
              <a:solidFill>
                <a:srgbClr val="FFFF00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583823-2AA3-46EB-A803-287EC900B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056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36">
            <a:extLst>
              <a:ext uri="{FF2B5EF4-FFF2-40B4-BE49-F238E27FC236}">
                <a16:creationId xmlns:a16="http://schemas.microsoft.com/office/drawing/2014/main" id="{CA87D9D8-42FB-4157-A365-AD97CC6BA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9646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2E6028E3-4806-4E1D-A24F-F8166F67F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289456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5" name="Immagine 4" descr="Immagine che contiene disegnando, segnale, orologio&#10;&#10;Descrizione generata automaticamente">
            <a:extLst>
              <a:ext uri="{FF2B5EF4-FFF2-40B4-BE49-F238E27FC236}">
                <a16:creationId xmlns:a16="http://schemas.microsoft.com/office/drawing/2014/main" id="{FF6941F1-F1CA-49AE-BC5F-89E2124F3B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54" y="1895798"/>
            <a:ext cx="5450557" cy="30659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76262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9A292-B5BE-40F2-BA4F-6990EBEA0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it-IT" dirty="0"/>
              <a:t>Le forme </a:t>
            </a:r>
          </a:p>
        </p:txBody>
      </p:sp>
      <p:pic>
        <p:nvPicPr>
          <p:cNvPr id="1036" name="Picture 12" descr="Ombre cinesi | Creare Scout">
            <a:extLst>
              <a:ext uri="{FF2B5EF4-FFF2-40B4-BE49-F238E27FC236}">
                <a16:creationId xmlns:a16="http://schemas.microsoft.com/office/drawing/2014/main" id="{3012EC0C-8B6E-4C2A-843D-F087AA9BC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98" b="1"/>
          <a:stretch/>
        </p:blipFill>
        <p:spPr bwMode="auto">
          <a:xfrm>
            <a:off x="3423601" y="4203998"/>
            <a:ext cx="2670808" cy="204439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blo Picasso Bound hands II, 1952 | Pablo picasso paintings, Picasso  drawing, Picasso art">
            <a:extLst>
              <a:ext uri="{FF2B5EF4-FFF2-40B4-BE49-F238E27FC236}">
                <a16:creationId xmlns:a16="http://schemas.microsoft.com/office/drawing/2014/main" id="{821520E8-63D0-4FD5-88BD-7B8F3FE287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" b="-1"/>
          <a:stretch/>
        </p:blipFill>
        <p:spPr bwMode="auto">
          <a:xfrm>
            <a:off x="3423601" y="2052916"/>
            <a:ext cx="2670810" cy="20444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rno Spazzola Di Scrittura Cinese,Antico Pennello - Buy Spazzola Di  Scrittura Cinese,Corno Pennello Calligrafia Cinese,Antico Pennello Product  on Alibaba.com">
            <a:extLst>
              <a:ext uri="{FF2B5EF4-FFF2-40B4-BE49-F238E27FC236}">
                <a16:creationId xmlns:a16="http://schemas.microsoft.com/office/drawing/2014/main" id="{FA63EB89-B941-4A21-BAC5-74CF2569F9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72" b="5081"/>
          <a:stretch/>
        </p:blipFill>
        <p:spPr bwMode="auto">
          <a:xfrm>
            <a:off x="646111" y="4203998"/>
            <a:ext cx="2670808" cy="204439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75DBC6E-9660-42D2-91CD-824CD59E5A7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2" r="12702" b="4"/>
          <a:stretch/>
        </p:blipFill>
        <p:spPr>
          <a:xfrm>
            <a:off x="646109" y="2052916"/>
            <a:ext cx="2670810" cy="20444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3936B3-45F4-4795-B9AC-40968DEE0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283" y="2052918"/>
            <a:ext cx="3287570" cy="4195481"/>
          </a:xfrm>
        </p:spPr>
        <p:txBody>
          <a:bodyPr>
            <a:normAutofit/>
          </a:bodyPr>
          <a:lstStyle/>
          <a:p>
            <a:r>
              <a:rPr lang="it-IT" dirty="0"/>
              <a:t>Creano modelli</a:t>
            </a:r>
          </a:p>
          <a:p>
            <a:r>
              <a:rPr lang="it-IT" dirty="0"/>
              <a:t>Impongono limiti</a:t>
            </a:r>
          </a:p>
          <a:p>
            <a:r>
              <a:rPr lang="it-IT" dirty="0"/>
              <a:t>Propongono scritture</a:t>
            </a:r>
          </a:p>
          <a:p>
            <a:r>
              <a:rPr lang="it-IT" dirty="0"/>
              <a:t>Proiettano idee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914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DBC4E5-1A9E-4340-BD88-23867948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Il testo matematico</a:t>
            </a: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Segnaposto contenuto 3">
            <a:hlinkClick r:id="rId4" action="ppaction://hlinkfile"/>
            <a:extLst>
              <a:ext uri="{FF2B5EF4-FFF2-40B4-BE49-F238E27FC236}">
                <a16:creationId xmlns:a16="http://schemas.microsoft.com/office/drawing/2014/main" id="{D8EECCB0-4422-478F-8948-699CB2142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9871" y="1360315"/>
            <a:ext cx="3414010" cy="4137367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050" name="Picture 2" descr="Euclid's Elements of Geometry, 1594 | galileo">
            <a:extLst>
              <a:ext uri="{FF2B5EF4-FFF2-40B4-BE49-F238E27FC236}">
                <a16:creationId xmlns:a16="http://schemas.microsoft.com/office/drawing/2014/main" id="{A42B0C7F-4C13-4A01-97A4-BE9A0742F7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0" t="6481" r="4048" b="8829"/>
          <a:stretch/>
        </p:blipFill>
        <p:spPr bwMode="auto">
          <a:xfrm>
            <a:off x="2011810" y="1503219"/>
            <a:ext cx="2927025" cy="507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5552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910</Words>
  <Application>Microsoft Office PowerPoint</Application>
  <PresentationFormat>Widescreen</PresentationFormat>
  <Paragraphs>225</Paragraphs>
  <Slides>48</Slides>
  <Notes>48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6" baseType="lpstr">
      <vt:lpstr>Arial</vt:lpstr>
      <vt:lpstr>Calibri</vt:lpstr>
      <vt:lpstr>Century Gothic</vt:lpstr>
      <vt:lpstr>French Script MT</vt:lpstr>
      <vt:lpstr>Lucida Handwriting</vt:lpstr>
      <vt:lpstr>Symbol</vt:lpstr>
      <vt:lpstr>Wingdings 3</vt:lpstr>
      <vt:lpstr>Ione</vt:lpstr>
      <vt:lpstr>PRECORSO DI MATEMATICA</vt:lpstr>
      <vt:lpstr>Leggere e scrivere … la matematica</vt:lpstr>
      <vt:lpstr>Il linguaggio della matematica è …</vt:lpstr>
      <vt:lpstr>E quindi …</vt:lpstr>
      <vt:lpstr>È universale, in quanto …</vt:lpstr>
      <vt:lpstr>In altri termini, si compone di forme che si possono</vt:lpstr>
      <vt:lpstr>Le forme sono fondamentali</vt:lpstr>
      <vt:lpstr>Le forme </vt:lpstr>
      <vt:lpstr>Il testo matematico</vt:lpstr>
      <vt:lpstr>G. Peano (1911) – Prima regola</vt:lpstr>
      <vt:lpstr>G. Peano (1911) – Prima regola</vt:lpstr>
      <vt:lpstr>G. Peano (1911) – Prima regola</vt:lpstr>
      <vt:lpstr>Cosa significa il segno uguale = in…</vt:lpstr>
      <vt:lpstr>Parole chiave </vt:lpstr>
      <vt:lpstr>G. Peano (1911) - Seconda regola</vt:lpstr>
      <vt:lpstr>G. Peano (1911) – Terza regola</vt:lpstr>
      <vt:lpstr>G. Peano (1911) – Terza regola</vt:lpstr>
      <vt:lpstr>Che cosa sono queste operazioni tra «concetti»:</vt:lpstr>
      <vt:lpstr>Parole chiave </vt:lpstr>
      <vt:lpstr>G. Peano (1911) – Quarta regola</vt:lpstr>
      <vt:lpstr>G. Peano (1911) – Quarta regola</vt:lpstr>
      <vt:lpstr>Presentazione standard di PowerPoint</vt:lpstr>
      <vt:lpstr>Parole chiave </vt:lpstr>
      <vt:lpstr>Alla ricerca di  …</vt:lpstr>
      <vt:lpstr>Una definizione</vt:lpstr>
      <vt:lpstr>Una definizione ?</vt:lpstr>
      <vt:lpstr>NON una definizione!</vt:lpstr>
      <vt:lpstr>E che cos’è …</vt:lpstr>
      <vt:lpstr>È un teorema:</vt:lpstr>
      <vt:lpstr>Ovvero:</vt:lpstr>
      <vt:lpstr>Un’altra definizione</vt:lpstr>
      <vt:lpstr>Un altro «teorema»</vt:lpstr>
      <vt:lpstr>Ovvero:</vt:lpstr>
      <vt:lpstr>Osservazioni riassuntive - 1</vt:lpstr>
      <vt:lpstr>Osservazioni riassuntive - 2</vt:lpstr>
      <vt:lpstr>Presentazione standard di PowerPoint</vt:lpstr>
      <vt:lpstr>Presentazione standard di PowerPoint</vt:lpstr>
      <vt:lpstr>Il senso è …</vt:lpstr>
      <vt:lpstr>Presentazione standard di PowerPoint</vt:lpstr>
      <vt:lpstr>Presentazione standard di PowerPoint</vt:lpstr>
      <vt:lpstr>Presentazione standard di PowerPoint</vt:lpstr>
      <vt:lpstr>Valori di verità</vt:lpstr>
      <vt:lpstr>Per i connettivi logici si danno regole …</vt:lpstr>
      <vt:lpstr>Tavola di verità dell’implicazione</vt:lpstr>
      <vt:lpstr>Esempi di implicazione</vt:lpstr>
      <vt:lpstr>Esempi di implicazione</vt:lpstr>
      <vt:lpstr>Esempi di implicazione</vt:lpstr>
      <vt:lpstr>Parole chiave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40</cp:revision>
  <cp:lastPrinted>2020-09-13T05:23:38Z</cp:lastPrinted>
  <dcterms:created xsi:type="dcterms:W3CDTF">2020-08-30T15:36:46Z</dcterms:created>
  <dcterms:modified xsi:type="dcterms:W3CDTF">2022-09-11T16:53:54Z</dcterms:modified>
</cp:coreProperties>
</file>